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1570">
          <p15:clr>
            <a:srgbClr val="A4A3A4"/>
          </p15:clr>
        </p15:guide>
        <p15:guide id="6" orient="horz" pos="1026">
          <p15:clr>
            <a:srgbClr val="A4A3A4"/>
          </p15:clr>
        </p15:guide>
        <p15:guide id="7" orient="horz" pos="2523">
          <p15:clr>
            <a:srgbClr val="A4A3A4"/>
          </p15:clr>
        </p15:guide>
        <p15:guide id="8" pos="3771">
          <p15:clr>
            <a:srgbClr val="A4A3A4"/>
          </p15:clr>
        </p15:guide>
        <p15:guide id="9" pos="2031">
          <p15:clr>
            <a:srgbClr val="A4A3A4"/>
          </p15:clr>
        </p15:guide>
        <p15:guide id="10" pos="1759">
          <p15:clr>
            <a:srgbClr val="A4A3A4"/>
          </p15:clr>
        </p15:guide>
        <p15:guide id="11" pos="262">
          <p15:clr>
            <a:srgbClr val="A4A3A4"/>
          </p15:clr>
        </p15:guide>
        <p15:guide id="12" pos="4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FF9933"/>
    <a:srgbClr val="FFCC99"/>
    <a:srgbClr val="FFCC00"/>
    <a:srgbClr val="FF00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6820" autoAdjust="0"/>
  </p:normalViewPr>
  <p:slideViewPr>
    <p:cSldViewPr>
      <p:cViewPr varScale="1">
        <p:scale>
          <a:sx n="114" d="100"/>
          <a:sy n="114" d="100"/>
        </p:scale>
        <p:origin x="1326" y="108"/>
      </p:cViewPr>
      <p:guideLst>
        <p:guide orient="horz" pos="2160"/>
        <p:guide pos="3120"/>
        <p:guide orient="horz"/>
        <p:guide pos="6239"/>
        <p:guide orient="horz" pos="1570"/>
        <p:guide orient="horz" pos="1026"/>
        <p:guide orient="horz" pos="2523"/>
        <p:guide pos="3771"/>
        <p:guide pos="2031"/>
        <p:guide pos="1759"/>
        <p:guide pos="262"/>
        <p:guide pos="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17"/>
            <a:ext cx="2950376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8" tIns="45396" rIns="90788" bIns="45396" numCol="1" anchor="t" anchorCtr="0" compatLnSpc="1">
            <a:prstTxWarp prst="textNoShape">
              <a:avLst/>
            </a:prstTxWarp>
          </a:bodyPr>
          <a:lstStyle>
            <a:lvl1pPr defTabSz="907704">
              <a:defRPr sz="11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228" y="17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8" tIns="45396" rIns="90788" bIns="45396" numCol="1" anchor="t" anchorCtr="0" compatLnSpc="1">
            <a:prstTxWarp prst="textNoShape">
              <a:avLst/>
            </a:prstTxWarp>
          </a:bodyPr>
          <a:lstStyle>
            <a:lvl1pPr algn="r" defTabSz="907704">
              <a:defRPr sz="11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9" y="9441983"/>
            <a:ext cx="2950376" cy="49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8" tIns="45396" rIns="90788" bIns="45396" numCol="1" anchor="b" anchorCtr="0" compatLnSpc="1">
            <a:prstTxWarp prst="textNoShape">
              <a:avLst/>
            </a:prstTxWarp>
          </a:bodyPr>
          <a:lstStyle>
            <a:lvl1pPr defTabSz="907704">
              <a:defRPr sz="1100"/>
            </a:lvl1pPr>
          </a:lstStyle>
          <a:p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228" y="9441983"/>
            <a:ext cx="2950374" cy="49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8" tIns="45396" rIns="90788" bIns="45396" numCol="1" anchor="b" anchorCtr="0" compatLnSpc="1">
            <a:prstTxWarp prst="textNoShape">
              <a:avLst/>
            </a:prstTxWarp>
          </a:bodyPr>
          <a:lstStyle>
            <a:lvl1pPr algn="r" defTabSz="907704">
              <a:defRPr sz="1100"/>
            </a:lvl1pPr>
          </a:lstStyle>
          <a:p>
            <a:fld id="{711FAE7C-9612-4E37-9713-7C7A063501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323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17"/>
            <a:ext cx="2950376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8" tIns="45396" rIns="90788" bIns="45396" numCol="1" anchor="t" anchorCtr="0" compatLnSpc="1">
            <a:prstTxWarp prst="textNoShape">
              <a:avLst/>
            </a:prstTxWarp>
          </a:bodyPr>
          <a:lstStyle>
            <a:lvl1pPr defTabSz="907704">
              <a:defRPr sz="11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8" y="17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8" tIns="45396" rIns="90788" bIns="45396" numCol="1" anchor="t" anchorCtr="0" compatLnSpc="1">
            <a:prstTxWarp prst="textNoShape">
              <a:avLst/>
            </a:prstTxWarp>
          </a:bodyPr>
          <a:lstStyle>
            <a:lvl1pPr algn="r" defTabSz="907704">
              <a:defRPr sz="11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5" y="4721006"/>
            <a:ext cx="5446722" cy="447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8" tIns="45396" rIns="90788" bIns="45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" y="9441983"/>
            <a:ext cx="2950376" cy="49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8" tIns="45396" rIns="90788" bIns="45396" numCol="1" anchor="b" anchorCtr="0" compatLnSpc="1">
            <a:prstTxWarp prst="textNoShape">
              <a:avLst/>
            </a:prstTxWarp>
          </a:bodyPr>
          <a:lstStyle>
            <a:lvl1pPr defTabSz="907704">
              <a:defRPr sz="11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8" y="9441983"/>
            <a:ext cx="2950374" cy="49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8" tIns="45396" rIns="90788" bIns="45396" numCol="1" anchor="b" anchorCtr="0" compatLnSpc="1">
            <a:prstTxWarp prst="textNoShape">
              <a:avLst/>
            </a:prstTxWarp>
          </a:bodyPr>
          <a:lstStyle>
            <a:lvl1pPr algn="r" defTabSz="907704">
              <a:defRPr sz="1100"/>
            </a:lvl1pPr>
          </a:lstStyle>
          <a:p>
            <a:fld id="{08EF604E-87A4-4F13-BF1B-FCC997661D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9794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079F9-C53D-40FF-B7BC-ECAC0193F71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2421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62457-7FDE-4B36-A77C-1F9FF615A7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BF677-B9EF-4790-9819-8CE8E2817E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63995-0BDC-4C82-8042-FD82D2311F7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05923-B7B8-489A-BEF6-0130988696B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153BC-9871-47D8-AE95-7F4556BA4BC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60CB7-1DA7-4E23-A414-F8885C7D276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5D9CD-702A-49C7-8DA0-393F04DB32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CB953-1F0B-4A48-9B98-404163366B2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272E0-B95E-4817-AE2E-8421460408E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4B866-39B0-4002-A3F9-DE8B982FBC2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75BAC-176A-416D-82DD-0598ECB56C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60" tIns="48380" rIns="96760" bIns="483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60" tIns="48380" rIns="96760" bIns="48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60" tIns="48380" rIns="96760" bIns="48380" numCol="1" anchor="t" anchorCtr="0" compatLnSpc="1">
            <a:prstTxWarp prst="textNoShape">
              <a:avLst/>
            </a:prstTxWarp>
          </a:bodyPr>
          <a:lstStyle>
            <a:lvl1pPr defTabSz="968375">
              <a:defRPr sz="15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60" tIns="48380" rIns="96760" bIns="48380" numCol="1" anchor="t" anchorCtr="0" compatLnSpc="1">
            <a:prstTxWarp prst="textNoShape">
              <a:avLst/>
            </a:prstTxWarp>
          </a:bodyPr>
          <a:lstStyle>
            <a:lvl1pPr algn="ctr" defTabSz="968375">
              <a:defRPr sz="15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60" tIns="48380" rIns="96760" bIns="4838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500"/>
            </a:lvl1pPr>
          </a:lstStyle>
          <a:p>
            <a:fld id="{19D483DB-B2E6-4A8C-9EC8-56624E12876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63538" indent="-363538" algn="l" defTabSz="968375" rtl="0" fontAlgn="base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fontAlgn="base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09675" indent="-241300" algn="l" defTabSz="968375" rtl="0" fontAlgn="base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93863" indent="-242888" algn="l" defTabSz="968375" rtl="0" fontAlgn="base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176463" indent="-241300" algn="l" defTabSz="9683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633663" indent="-241300" algn="l" defTabSz="9683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090863" indent="-241300" algn="l" defTabSz="9683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548063" indent="-241300" algn="l" defTabSz="9683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05263" indent="-241300" algn="l" defTabSz="9683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egu\Desktop\1F.bmp"/>
          <p:cNvPicPr>
            <a:picLocks noChangeAspect="1" noChangeArrowheads="1"/>
          </p:cNvPicPr>
          <p:nvPr/>
        </p:nvPicPr>
        <p:blipFill>
          <a:blip r:embed="rId3" cstate="print"/>
          <a:srcRect l="5881" t="10001" r="7787" b="4989"/>
          <a:stretch>
            <a:fillRect/>
          </a:stretch>
        </p:blipFill>
        <p:spPr bwMode="auto">
          <a:xfrm>
            <a:off x="3800872" y="3168888"/>
            <a:ext cx="2113583" cy="1224136"/>
          </a:xfrm>
          <a:prstGeom prst="rect">
            <a:avLst/>
          </a:prstGeom>
          <a:noFill/>
        </p:spPr>
      </p:pic>
      <p:pic>
        <p:nvPicPr>
          <p:cNvPr id="1028" name="Picture 4" descr="C:\Users\megu\Desktop\2-5.bmp"/>
          <p:cNvPicPr>
            <a:picLocks noChangeAspect="1" noChangeArrowheads="1"/>
          </p:cNvPicPr>
          <p:nvPr/>
        </p:nvPicPr>
        <p:blipFill>
          <a:blip r:embed="rId4" cstate="print"/>
          <a:srcRect l="5881" t="9982" r="7787" b="5009"/>
          <a:stretch>
            <a:fillRect/>
          </a:stretch>
        </p:blipFill>
        <p:spPr bwMode="auto">
          <a:xfrm>
            <a:off x="3800872" y="4346226"/>
            <a:ext cx="2113583" cy="1224136"/>
          </a:xfrm>
          <a:prstGeom prst="rect">
            <a:avLst/>
          </a:prstGeom>
          <a:noFill/>
        </p:spPr>
      </p:pic>
      <p:sp>
        <p:nvSpPr>
          <p:cNvPr id="129" name="Line 1671"/>
          <p:cNvSpPr>
            <a:spLocks noChangeShapeType="1"/>
          </p:cNvSpPr>
          <p:nvPr/>
        </p:nvSpPr>
        <p:spPr bwMode="auto">
          <a:xfrm>
            <a:off x="184150" y="5848350"/>
            <a:ext cx="951706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36" name="Picture 1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7022" y="5757863"/>
            <a:ext cx="5461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6" name="直線コネクタ 125"/>
          <p:cNvCxnSpPr/>
          <p:nvPr/>
        </p:nvCxnSpPr>
        <p:spPr bwMode="auto">
          <a:xfrm>
            <a:off x="215615" y="620688"/>
            <a:ext cx="6194152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AutoShape 1668"/>
          <p:cNvSpPr>
            <a:spLocks noChangeArrowheads="1"/>
          </p:cNvSpPr>
          <p:nvPr/>
        </p:nvSpPr>
        <p:spPr bwMode="auto">
          <a:xfrm>
            <a:off x="127000" y="119063"/>
            <a:ext cx="9671050" cy="5618162"/>
          </a:xfrm>
          <a:prstGeom prst="roundRect">
            <a:avLst>
              <a:gd name="adj" fmla="val 1546"/>
            </a:avLst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86008" tIns="43004" rIns="86008" bIns="43004" anchor="ctr"/>
          <a:lstStyle/>
          <a:p>
            <a:pPr defTabSz="968375"/>
            <a:endParaRPr lang="ja-JP" altLang="ja-JP" dirty="0"/>
          </a:p>
        </p:txBody>
      </p:sp>
      <p:graphicFrame>
        <p:nvGraphicFramePr>
          <p:cNvPr id="135" name="Group 20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723439"/>
              </p:ext>
            </p:extLst>
          </p:nvPr>
        </p:nvGraphicFramePr>
        <p:xfrm>
          <a:off x="6465168" y="337277"/>
          <a:ext cx="3240359" cy="4908528"/>
        </p:xfrm>
        <a:graphic>
          <a:graphicData uri="http://schemas.openxmlformats.org/drawingml/2006/table">
            <a:tbl>
              <a:tblPr/>
              <a:tblGrid>
                <a:gridCol w="28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779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種目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新築テナントビル一棟貸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建物名</a:t>
                      </a:r>
                      <a:endParaRPr kumimoji="1" lang="ja-JP" altLang="en-US" sz="68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HOPE</a:t>
                      </a:r>
                      <a:r>
                        <a:rPr kumimoji="1" lang="ja-JP" altLang="en-US" sz="14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ステージ南館</a:t>
                      </a:r>
                      <a:endParaRPr kumimoji="1" lang="en-US" altLang="ja-JP" sz="14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377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最寄駅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地下鉄東西線「西</a:t>
                      </a: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11</a:t>
                      </a: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丁目</a:t>
                      </a:r>
                      <a:r>
                        <a:rPr kumimoji="1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」</a:t>
                      </a:r>
                      <a:r>
                        <a:rPr kumimoji="1" lang="ja-JP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駅</a:t>
                      </a:r>
                      <a:endParaRPr kumimoji="1" lang="en-US" alt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00">
                <a:tc rowSpan="2"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賃貸条件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月額賃料　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930,061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円（税込）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（税抜価格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845,510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円・消費税額等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84,551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円）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00">
                <a:tc gridSpan="2" v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敷金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賃料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3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ヶ月分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200">
                <a:tc rowSpan="2"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所在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札幌市中央区南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2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条西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13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丁目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319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番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</a:t>
                      </a: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1">
                <a:tc gridSpan="2" v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6760" marR="96760" marT="48380" marB="483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　　　　　　　　　　　　　　　    　 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住居表示：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319-3</a:t>
                      </a:r>
                      <a:endParaRPr kumimoji="1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707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交通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地下鉄東西線「西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11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丁目」駅　　　　　　　　</a:t>
                      </a:r>
                      <a:r>
                        <a:rPr kumimoji="1" lang="zh-TW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徒歩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分</a:t>
                      </a: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707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土地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113.36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㎡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572">
                <a:tc rowSpan="3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建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物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構造・規模</a:t>
                      </a:r>
                    </a:p>
                  </a:txBody>
                  <a:tcPr marL="72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RC5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階建</a:t>
                      </a: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延べ面積</a:t>
                      </a:r>
                    </a:p>
                  </a:txBody>
                  <a:tcPr marL="72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395.15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㎡</a:t>
                      </a: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972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19">
                <a:tc v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間取内訳</a:t>
                      </a:r>
                    </a:p>
                  </a:txBody>
                  <a:tcPr marL="72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1F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　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Type-A 47.60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㎡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2F-5F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　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Type-B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30.80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㎡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/ Type-C 29.70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㎡</a:t>
                      </a: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共益費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月額　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146,320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円（税別）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築年月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令和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年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10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月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総戸数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戸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契約期間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3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年～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5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年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(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応相談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)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用途地区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商業地域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現況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完成済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36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引渡日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相談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572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駐車場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なし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設備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プロパンガス、エレベーター、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Type-C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のみバルコニーあり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備考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各室</a:t>
                      </a:r>
                      <a:r>
                        <a:rPr lang="en-US" altLang="ja-JP" sz="800" dirty="0">
                          <a:effectLst/>
                          <a:latin typeface="+mj-lt"/>
                          <a:cs typeface="Arial" pitchFamily="34" charset="0"/>
                        </a:rPr>
                        <a:t>24</a:t>
                      </a: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時間管理費　：月額</a:t>
                      </a:r>
                      <a:r>
                        <a:rPr lang="ja-JP" altLang="en-US" sz="800" baseline="0" dirty="0"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altLang="ja-JP" sz="800" dirty="0">
                          <a:effectLst/>
                          <a:latin typeface="+mj-lt"/>
                          <a:cs typeface="Arial" pitchFamily="34" charset="0"/>
                        </a:rPr>
                        <a:t>1,000</a:t>
                      </a: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円（税別）</a:t>
                      </a:r>
                      <a:endParaRPr lang="en-US" altLang="ja-JP" sz="800" dirty="0"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賃貸保証会社：加入要</a:t>
                      </a:r>
                      <a:endParaRPr lang="en-US" altLang="ja-JP" sz="800" dirty="0"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フォーシーズ（株）：初回保証料、月額支払合計の</a:t>
                      </a:r>
                      <a:r>
                        <a:rPr lang="en-US" altLang="ja-JP" sz="800" dirty="0">
                          <a:effectLst/>
                          <a:latin typeface="+mj-lt"/>
                          <a:cs typeface="Arial" pitchFamily="34" charset="0"/>
                        </a:rPr>
                        <a:t>100</a:t>
                      </a: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％</a:t>
                      </a:r>
                      <a:endParaRPr lang="en-US" altLang="ja-JP" sz="800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0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83" name="正方形/長方形 182"/>
          <p:cNvSpPr/>
          <p:nvPr/>
        </p:nvSpPr>
        <p:spPr>
          <a:xfrm>
            <a:off x="272827" y="220578"/>
            <a:ext cx="2663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新築</a:t>
            </a:r>
            <a:r>
              <a:rPr lang="en-US" altLang="ja-JP" sz="2400" dirty="0" err="1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IoT</a:t>
            </a:r>
            <a:r>
              <a:rPr lang="ja-JP" altLang="en-US" sz="24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ビル</a:t>
            </a:r>
            <a:endParaRPr lang="en-US" altLang="ja-JP" sz="2400" dirty="0">
              <a:ln w="1905">
                <a:solidFill>
                  <a:schemeClr val="tx1"/>
                </a:solidFill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4" name="AutoShape 1669"/>
          <p:cNvSpPr>
            <a:spLocks noChangeArrowheads="1"/>
          </p:cNvSpPr>
          <p:nvPr/>
        </p:nvSpPr>
        <p:spPr bwMode="auto">
          <a:xfrm>
            <a:off x="127000" y="5950802"/>
            <a:ext cx="9680321" cy="828212"/>
          </a:xfrm>
          <a:prstGeom prst="roundRect">
            <a:avLst>
              <a:gd name="adj" fmla="val 12602"/>
            </a:avLst>
          </a:prstGeom>
          <a:solidFill>
            <a:schemeClr val="bg1"/>
          </a:solidFill>
          <a:ln w="41275">
            <a:solidFill>
              <a:srgbClr val="FF0000"/>
            </a:solidFill>
            <a:round/>
            <a:headEnd/>
            <a:tailEnd/>
          </a:ln>
        </p:spPr>
        <p:txBody>
          <a:bodyPr wrap="none" lIns="72000" anchor="ctr"/>
          <a:lstStyle/>
          <a:p>
            <a:endParaRPr lang="ja-JP" altLang="en-US"/>
          </a:p>
        </p:txBody>
      </p:sp>
      <p:sp>
        <p:nvSpPr>
          <p:cNvPr id="115" name="Text Box 1679"/>
          <p:cNvSpPr txBox="1">
            <a:spLocks noChangeArrowheads="1"/>
          </p:cNvSpPr>
          <p:nvPr/>
        </p:nvSpPr>
        <p:spPr bwMode="auto">
          <a:xfrm>
            <a:off x="7986713" y="6021388"/>
            <a:ext cx="1714500" cy="71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6760" tIns="48380" rIns="96760" bIns="48380">
            <a:spAutoFit/>
          </a:bodyPr>
          <a:lstStyle/>
          <a:p>
            <a:pPr defTabSz="968375">
              <a:spcBef>
                <a:spcPct val="50000"/>
              </a:spcBef>
            </a:pPr>
            <a:r>
              <a:rPr lang="en-US" altLang="ja-JP" sz="1000" dirty="0"/>
              <a:t>■</a:t>
            </a:r>
            <a:r>
              <a:rPr lang="ja-JP" altLang="en-US" sz="1000" dirty="0"/>
              <a:t>手数料：賃料の</a:t>
            </a:r>
            <a:r>
              <a:rPr lang="en-US" altLang="ja-JP" sz="1000" dirty="0"/>
              <a:t>1</a:t>
            </a:r>
            <a:r>
              <a:rPr lang="ja-JP" altLang="en-US" sz="1000" dirty="0"/>
              <a:t>ヶ月分</a:t>
            </a:r>
            <a:endParaRPr lang="en-US" altLang="ja-JP" sz="1000" dirty="0"/>
          </a:p>
          <a:p>
            <a:pPr defTabSz="968375">
              <a:spcBef>
                <a:spcPct val="50000"/>
              </a:spcBef>
            </a:pPr>
            <a:r>
              <a:rPr lang="ja-JP" altLang="en-US" sz="1000" dirty="0"/>
              <a:t>■取引態様：貸主代理</a:t>
            </a:r>
          </a:p>
          <a:p>
            <a:pPr defTabSz="968375">
              <a:spcBef>
                <a:spcPct val="50000"/>
              </a:spcBef>
            </a:pPr>
            <a:r>
              <a:rPr lang="ja-JP" altLang="en-US" sz="1000" dirty="0"/>
              <a:t>■担当：　石澤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296334" y="796508"/>
            <a:ext cx="3168351" cy="1826444"/>
            <a:chOff x="4158339" y="908720"/>
            <a:chExt cx="3281506" cy="1826444"/>
          </a:xfrm>
        </p:grpSpPr>
        <p:sp>
          <p:nvSpPr>
            <p:cNvPr id="26" name="角丸四角形 25"/>
            <p:cNvSpPr/>
            <p:nvPr/>
          </p:nvSpPr>
          <p:spPr bwMode="auto">
            <a:xfrm>
              <a:off x="4208213" y="908720"/>
              <a:ext cx="936105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200" b="1" dirty="0" err="1">
                  <a:latin typeface="メイリオ" pitchFamily="50" charset="-128"/>
                  <a:ea typeface="メイリオ" pitchFamily="50" charset="-128"/>
                </a:rPr>
                <a:t>IoT</a:t>
              </a: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</a:rPr>
                <a:t>ビル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 bwMode="auto">
            <a:xfrm>
              <a:off x="4274069" y="1164948"/>
              <a:ext cx="2916716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正方形/長方形 31"/>
            <p:cNvSpPr/>
            <p:nvPr/>
          </p:nvSpPr>
          <p:spPr bwMode="auto">
            <a:xfrm>
              <a:off x="4158339" y="1222996"/>
              <a:ext cx="3281506" cy="151216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</a:t>
              </a:r>
              <a:r>
                <a:rPr kumimoji="1" lang="en-US" altLang="ja-JP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TOBIRA</a:t>
              </a: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（エントランス）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  キーレス・遠隔操作・入退室履歴管理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・スマートロック（各テナント）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  キーレス・遠隔操作・入退室履歴管理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・スマートリモコン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  エアコン・照明などスマホから遠隔操作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FREE Wi-Fi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（高速）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・防犯カメラ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34" name="角丸四角形 33"/>
            <p:cNvSpPr/>
            <p:nvPr/>
          </p:nvSpPr>
          <p:spPr bwMode="auto">
            <a:xfrm>
              <a:off x="4158339" y="908720"/>
              <a:ext cx="3132347" cy="1728192"/>
            </a:xfrm>
            <a:prstGeom prst="roundRect">
              <a:avLst>
                <a:gd name="adj" fmla="val 7493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296334" y="3892852"/>
            <a:ext cx="3254009" cy="792088"/>
            <a:chOff x="4232920" y="908720"/>
            <a:chExt cx="3629470" cy="792088"/>
          </a:xfrm>
        </p:grpSpPr>
        <p:sp>
          <p:nvSpPr>
            <p:cNvPr id="33" name="角丸四角形 32"/>
            <p:cNvSpPr/>
            <p:nvPr/>
          </p:nvSpPr>
          <p:spPr bwMode="auto">
            <a:xfrm>
              <a:off x="4286631" y="908720"/>
              <a:ext cx="1512168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</a:rPr>
                <a:t>便利な設備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35" name="直線コネクタ 34"/>
            <p:cNvCxnSpPr/>
            <p:nvPr/>
          </p:nvCxnSpPr>
          <p:spPr bwMode="auto">
            <a:xfrm>
              <a:off x="4353100" y="1149046"/>
              <a:ext cx="3145531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正方形/長方形 35"/>
            <p:cNvSpPr/>
            <p:nvPr/>
          </p:nvSpPr>
          <p:spPr bwMode="auto">
            <a:xfrm>
              <a:off x="4248143" y="1208454"/>
              <a:ext cx="3614247" cy="49235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宅配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BOX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・エアコン（冷暖房）・キッチン・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ユニットバス・トイレ・洗濯機置場・冷蔵庫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37" name="角丸四角形 36"/>
            <p:cNvSpPr/>
            <p:nvPr/>
          </p:nvSpPr>
          <p:spPr bwMode="auto">
            <a:xfrm>
              <a:off x="4232920" y="908720"/>
              <a:ext cx="3373297" cy="760284"/>
            </a:xfrm>
            <a:prstGeom prst="roundRect">
              <a:avLst>
                <a:gd name="adj" fmla="val 9465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296333" y="2601107"/>
            <a:ext cx="3024336" cy="1245981"/>
            <a:chOff x="4232921" y="908720"/>
            <a:chExt cx="1802970" cy="1245981"/>
          </a:xfrm>
        </p:grpSpPr>
        <p:sp>
          <p:nvSpPr>
            <p:cNvPr id="39" name="角丸四角形 38"/>
            <p:cNvSpPr/>
            <p:nvPr/>
          </p:nvSpPr>
          <p:spPr bwMode="auto">
            <a:xfrm>
              <a:off x="4261629" y="908720"/>
              <a:ext cx="843326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</a:rPr>
                <a:t>おすすめの業種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40" name="直線コネクタ 39"/>
            <p:cNvCxnSpPr/>
            <p:nvPr/>
          </p:nvCxnSpPr>
          <p:spPr bwMode="auto">
            <a:xfrm>
              <a:off x="4304557" y="1144647"/>
              <a:ext cx="1673831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正方形/長方形 40"/>
            <p:cNvSpPr/>
            <p:nvPr/>
          </p:nvSpPr>
          <p:spPr bwMode="auto">
            <a:xfrm>
              <a:off x="4232921" y="1218796"/>
              <a:ext cx="1742992" cy="93590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・スタートアップ企業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・弁護士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司法書士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税理士など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・マッサージ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エステサロンなど美容関係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defTabSz="968375"/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・レンタルスペース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コワーキングスペース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</a:p>
            <a:p>
              <a:pPr defTabSz="968375"/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  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ワーケーションの運営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42" name="角丸四角形 41"/>
            <p:cNvSpPr/>
            <p:nvPr/>
          </p:nvSpPr>
          <p:spPr bwMode="auto">
            <a:xfrm>
              <a:off x="4232922" y="908720"/>
              <a:ext cx="1802969" cy="1219737"/>
            </a:xfrm>
            <a:prstGeom prst="roundRect">
              <a:avLst>
                <a:gd name="adj" fmla="val 9465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3" name="正方形/長方形 42"/>
          <p:cNvSpPr/>
          <p:nvPr/>
        </p:nvSpPr>
        <p:spPr>
          <a:xfrm>
            <a:off x="2432720" y="343689"/>
            <a:ext cx="3312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■地下鉄東西線「西</a:t>
            </a:r>
            <a:r>
              <a:rPr lang="en-US" altLang="ja-JP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丁目」駅　徒歩</a:t>
            </a:r>
            <a:r>
              <a:rPr lang="en-US" altLang="ja-JP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>
              <a:ln w="1905">
                <a:solidFill>
                  <a:schemeClr val="tx1"/>
                </a:solidFill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296334" y="4828956"/>
            <a:ext cx="3109993" cy="792088"/>
            <a:chOff x="296334" y="4828956"/>
            <a:chExt cx="3109993" cy="792088"/>
          </a:xfrm>
        </p:grpSpPr>
        <p:pic>
          <p:nvPicPr>
            <p:cNvPr id="2" name="Picture 2" descr="C:\Users\megu\Downloads\QR_767338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31865" y="4900964"/>
              <a:ext cx="720000" cy="720000"/>
            </a:xfrm>
            <a:prstGeom prst="rect">
              <a:avLst/>
            </a:prstGeom>
            <a:noFill/>
          </p:spPr>
        </p:pic>
        <p:sp>
          <p:nvSpPr>
            <p:cNvPr id="45" name="角丸四角形 44"/>
            <p:cNvSpPr/>
            <p:nvPr/>
          </p:nvSpPr>
          <p:spPr bwMode="auto">
            <a:xfrm>
              <a:off x="309981" y="5173094"/>
              <a:ext cx="2779712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200" b="1" dirty="0">
                  <a:latin typeface="メイリオ" pitchFamily="50" charset="-128"/>
                  <a:ea typeface="メイリオ" pitchFamily="50" charset="-128"/>
                </a:rPr>
                <a:t>http://hope-stage.com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46" name="直線コネクタ 45"/>
            <p:cNvCxnSpPr/>
            <p:nvPr/>
          </p:nvCxnSpPr>
          <p:spPr bwMode="auto">
            <a:xfrm>
              <a:off x="381989" y="5157192"/>
              <a:ext cx="2136387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正方形/長方形 46"/>
            <p:cNvSpPr/>
            <p:nvPr/>
          </p:nvSpPr>
          <p:spPr bwMode="auto">
            <a:xfrm>
              <a:off x="309982" y="4941168"/>
              <a:ext cx="3096345" cy="27633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800" b="1" dirty="0">
                  <a:latin typeface="メイリオ" pitchFamily="50" charset="-128"/>
                  <a:ea typeface="メイリオ" pitchFamily="50" charset="-128"/>
                </a:rPr>
                <a:t>HOPE STAGE </a:t>
              </a:r>
              <a:r>
                <a:rPr lang="ja-JP" altLang="en-US" sz="800" b="1" dirty="0">
                  <a:latin typeface="メイリオ" pitchFamily="50" charset="-128"/>
                  <a:ea typeface="メイリオ" pitchFamily="50" charset="-128"/>
                </a:rPr>
                <a:t>南館･北館　公式ウェブサイト</a:t>
              </a:r>
              <a:endParaRPr lang="en-US" altLang="ja-JP" sz="800" b="1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ja-JP" altLang="en-US" sz="800" b="1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48" name="角丸四角形 47"/>
            <p:cNvSpPr/>
            <p:nvPr/>
          </p:nvSpPr>
          <p:spPr bwMode="auto">
            <a:xfrm>
              <a:off x="296334" y="4828956"/>
              <a:ext cx="3024336" cy="792088"/>
            </a:xfrm>
            <a:prstGeom prst="roundRect">
              <a:avLst>
                <a:gd name="adj" fmla="val 9465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pic>
        <p:nvPicPr>
          <p:cNvPr id="51" name="図 50" descr="新ロゴ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46" y="6093296"/>
            <a:ext cx="144182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WordArt 708"/>
          <p:cNvSpPr>
            <a:spLocks noChangeArrowheads="1" noChangeShapeType="1" noTextEdit="1"/>
          </p:cNvSpPr>
          <p:nvPr/>
        </p:nvSpPr>
        <p:spPr bwMode="auto">
          <a:xfrm>
            <a:off x="3124200" y="6021288"/>
            <a:ext cx="3074305" cy="9580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2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免許番号　北海道知事免許　石狩（</a:t>
            </a:r>
            <a:r>
              <a:rPr lang="en-US" altLang="ja-JP" sz="12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3</a:t>
            </a:r>
            <a:r>
              <a:rPr lang="ja-JP" altLang="en-US" sz="12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）第</a:t>
            </a:r>
            <a:r>
              <a:rPr lang="en-US" altLang="ja-JP" sz="12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7537</a:t>
            </a:r>
            <a:r>
              <a:rPr lang="ja-JP" altLang="en-US" sz="12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号</a:t>
            </a:r>
          </a:p>
        </p:txBody>
      </p:sp>
      <p:sp>
        <p:nvSpPr>
          <p:cNvPr id="53" name="WordArt 709"/>
          <p:cNvSpPr>
            <a:spLocks noChangeArrowheads="1" noChangeShapeType="1" noTextEdit="1"/>
          </p:cNvSpPr>
          <p:nvPr/>
        </p:nvSpPr>
        <p:spPr bwMode="auto">
          <a:xfrm>
            <a:off x="2884480" y="6147254"/>
            <a:ext cx="3554366" cy="15019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センチュリー２１マイホームサーチ株式会社</a:t>
            </a:r>
          </a:p>
        </p:txBody>
      </p:sp>
      <p:sp>
        <p:nvSpPr>
          <p:cNvPr id="54" name="WordArt 710"/>
          <p:cNvSpPr>
            <a:spLocks noChangeArrowheads="1" noChangeShapeType="1" noTextEdit="1"/>
          </p:cNvSpPr>
          <p:nvPr/>
        </p:nvSpPr>
        <p:spPr bwMode="auto">
          <a:xfrm>
            <a:off x="2375814" y="6363071"/>
            <a:ext cx="4557759" cy="8843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〒０６４－０８０４　札幌市中央区南４条西１５丁目３番５号　</a:t>
            </a:r>
            <a:r>
              <a:rPr lang="en-US" altLang="ja-JP" sz="14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HOPE BLD.</a:t>
            </a:r>
            <a:endParaRPr lang="ja-JP" altLang="en-US" sz="1400" kern="1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55" name="WordArt 711"/>
          <p:cNvSpPr>
            <a:spLocks noChangeArrowheads="1" noChangeShapeType="1" noTextEdit="1"/>
          </p:cNvSpPr>
          <p:nvPr/>
        </p:nvSpPr>
        <p:spPr bwMode="auto">
          <a:xfrm>
            <a:off x="3548980" y="6501355"/>
            <a:ext cx="2413862" cy="6785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ja-JP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TEL: 011-</a:t>
            </a:r>
            <a:r>
              <a:rPr lang="ja-JP" altLang="en-US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２１３</a:t>
            </a:r>
            <a:r>
              <a:rPr lang="en-US" altLang="ja-JP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-</a:t>
            </a:r>
            <a:r>
              <a:rPr lang="ja-JP" altLang="en-US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１６２２</a:t>
            </a:r>
            <a:r>
              <a:rPr lang="en-US" altLang="ja-JP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  FAX: 011-</a:t>
            </a:r>
            <a:r>
              <a:rPr lang="ja-JP" altLang="en-US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２１３</a:t>
            </a:r>
            <a:r>
              <a:rPr lang="en-US" altLang="ja-JP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-</a:t>
            </a:r>
            <a:r>
              <a:rPr lang="ja-JP" altLang="en-US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１６３２</a:t>
            </a:r>
          </a:p>
        </p:txBody>
      </p:sp>
      <p:sp>
        <p:nvSpPr>
          <p:cNvPr id="56" name="WordArt 179"/>
          <p:cNvSpPr>
            <a:spLocks noChangeArrowheads="1" noChangeShapeType="1" noTextEdit="1"/>
          </p:cNvSpPr>
          <p:nvPr/>
        </p:nvSpPr>
        <p:spPr bwMode="auto">
          <a:xfrm>
            <a:off x="2401188" y="6593567"/>
            <a:ext cx="4476619" cy="1170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latin typeface="HG丸ｺﾞｼｯｸM-PRO"/>
                <a:ea typeface="HG丸ｺﾞｼｯｸM-PRO"/>
              </a:rPr>
              <a:t>HP/www.myhome-search.com  E-mail/info@myhome-search.com</a:t>
            </a:r>
            <a:endParaRPr lang="ja-JP" altLang="en-US" sz="3600" b="1" kern="10" dirty="0">
              <a:ln w="9525">
                <a:noFill/>
                <a:round/>
                <a:headEnd/>
                <a:tailEnd/>
              </a:ln>
              <a:solidFill>
                <a:srgbClr val="333333"/>
              </a:solidFill>
              <a:latin typeface="HG丸ｺﾞｼｯｸM-PRO"/>
              <a:ea typeface="HG丸ｺﾞｼｯｸM-PRO"/>
            </a:endParaRPr>
          </a:p>
        </p:txBody>
      </p:sp>
      <p:pic>
        <p:nvPicPr>
          <p:cNvPr id="4" name="Picture 4" descr="C:\Users\megu\Downloads\写真３（Cタイプ洗面・キッチン）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9040" y="2241972"/>
            <a:ext cx="1413283" cy="936000"/>
          </a:xfrm>
          <a:prstGeom prst="rect">
            <a:avLst/>
          </a:prstGeom>
          <a:noFill/>
        </p:spPr>
      </p:pic>
      <p:pic>
        <p:nvPicPr>
          <p:cNvPr id="1029" name="Picture 5" descr="C:\Users\megu\Downloads\写真１（Bタイプリビング）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54792" y="2241972"/>
            <a:ext cx="1413283" cy="936000"/>
          </a:xfrm>
          <a:prstGeom prst="rect">
            <a:avLst/>
          </a:prstGeom>
          <a:noFill/>
        </p:spPr>
      </p:pic>
      <p:pic>
        <p:nvPicPr>
          <p:cNvPr id="5" name="Picture 6" descr="C:\Users\megu\Desktop\DSC_0795.jpg"/>
          <p:cNvPicPr>
            <a:picLocks noChangeAspect="1" noChangeArrowheads="1"/>
          </p:cNvPicPr>
          <p:nvPr/>
        </p:nvPicPr>
        <p:blipFill>
          <a:blip r:embed="rId10" cstate="print"/>
          <a:srcRect l="7737" t="5996" r="8196" b="9994"/>
          <a:stretch>
            <a:fillRect/>
          </a:stretch>
        </p:blipFill>
        <p:spPr bwMode="auto">
          <a:xfrm>
            <a:off x="3865398" y="729804"/>
            <a:ext cx="2175204" cy="1440000"/>
          </a:xfrm>
          <a:prstGeom prst="rect">
            <a:avLst/>
          </a:prstGeom>
          <a:noFill/>
        </p:spPr>
      </p:pic>
      <p:sp>
        <p:nvSpPr>
          <p:cNvPr id="44" name="正方形/長方形 43"/>
          <p:cNvSpPr/>
          <p:nvPr/>
        </p:nvSpPr>
        <p:spPr bwMode="auto">
          <a:xfrm>
            <a:off x="4592960" y="3796020"/>
            <a:ext cx="792088" cy="3129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ＭＳ Ｐゴシック" pitchFamily="50" charset="-128"/>
              </a:rPr>
              <a:t>Type-</a:t>
            </a:r>
            <a:r>
              <a:rPr kumimoji="1" lang="en-US" altLang="ja-JP" sz="1000" b="1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ＭＳ Ｐゴシック" pitchFamily="50" charset="-128"/>
              </a:rPr>
              <a:t>A</a:t>
            </a:r>
            <a:endParaRPr kumimoji="1" lang="ja-JP" altLang="en-US" sz="10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5066888" y="3339019"/>
            <a:ext cx="792088" cy="3129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/>
              <a:t>EV</a:t>
            </a:r>
            <a:endParaRPr kumimoji="1" lang="ja-JP" altLang="en-US" sz="10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5011048" y="5030103"/>
            <a:ext cx="792088" cy="3129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ＭＳ Ｐゴシック" pitchFamily="50" charset="-128"/>
              </a:rPr>
              <a:t>Type-</a:t>
            </a:r>
            <a:r>
              <a:rPr lang="en-US" altLang="ja-JP" sz="1000" b="1" dirty="0"/>
              <a:t>C</a:t>
            </a:r>
            <a:endParaRPr kumimoji="1" lang="ja-JP" altLang="en-US" sz="10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153932" y="4897080"/>
            <a:ext cx="792088" cy="3129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ＭＳ Ｐゴシック" pitchFamily="50" charset="-128"/>
              </a:rPr>
              <a:t>Type-</a:t>
            </a:r>
            <a:r>
              <a:rPr lang="en-US" altLang="ja-JP" sz="1000" b="1" dirty="0"/>
              <a:t>B</a:t>
            </a:r>
            <a:endParaRPr kumimoji="1" lang="ja-JP" altLang="en-US" sz="10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5069096" y="4522034"/>
            <a:ext cx="792088" cy="3129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/>
              <a:t>EV</a:t>
            </a:r>
            <a:endParaRPr kumimoji="1" lang="ja-JP" altLang="en-US" sz="10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6" name="Picture 2" descr="C:\Users\megu\Desktop\方位記号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14455" y="5041096"/>
            <a:ext cx="360040" cy="360040"/>
          </a:xfrm>
          <a:prstGeom prst="rect">
            <a:avLst/>
          </a:prstGeom>
          <a:noFill/>
        </p:spPr>
      </p:pic>
      <p:sp>
        <p:nvSpPr>
          <p:cNvPr id="62" name="正方形/長方形 61"/>
          <p:cNvSpPr/>
          <p:nvPr/>
        </p:nvSpPr>
        <p:spPr bwMode="auto">
          <a:xfrm>
            <a:off x="3872880" y="4261163"/>
            <a:ext cx="792088" cy="3129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/>
              <a:t>▲ </a:t>
            </a:r>
            <a:r>
              <a:rPr lang="en-US" altLang="ja-JP" sz="1000" b="1" dirty="0"/>
              <a:t>1 F</a:t>
            </a:r>
            <a:endParaRPr kumimoji="1" lang="ja-JP" altLang="en-US" sz="10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3872880" y="5455171"/>
            <a:ext cx="1017300" cy="3129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/>
              <a:t>▲ </a:t>
            </a:r>
            <a:r>
              <a:rPr lang="en-US" altLang="ja-JP" sz="1000" b="1" dirty="0"/>
              <a:t>2 F – 5 F</a:t>
            </a:r>
            <a:endParaRPr kumimoji="1" lang="ja-JP" altLang="en-US" sz="10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736976" y="5396085"/>
            <a:ext cx="1655117" cy="365091"/>
          </a:xfrm>
          <a:prstGeom prst="rect">
            <a:avLst/>
          </a:prstGeom>
          <a:noFill/>
        </p:spPr>
        <p:txBody>
          <a:bodyPr vert="horz" wrap="square" tIns="72000" rtlCol="0">
            <a:spAutoFit/>
          </a:bodyPr>
          <a:lstStyle/>
          <a:p>
            <a:pPr algn="r"/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現況と相違ある場合は</a:t>
            </a:r>
            <a:endParaRPr kumimoji="1"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現況を優先します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8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8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436</Words>
  <Application>Microsoft Office PowerPoint</Application>
  <PresentationFormat>A4 210 x 297 mm</PresentationFormat>
  <Paragraphs>89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T.Tamura</dc:creator>
  <cp:lastModifiedBy>sprkannno@d-hope.jp</cp:lastModifiedBy>
  <cp:revision>1777</cp:revision>
  <cp:lastPrinted>2021-04-12T07:58:58Z</cp:lastPrinted>
  <dcterms:created xsi:type="dcterms:W3CDTF">2009-10-20T08:16:16Z</dcterms:created>
  <dcterms:modified xsi:type="dcterms:W3CDTF">2021-04-12T07:59:16Z</dcterms:modified>
</cp:coreProperties>
</file>