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1570">
          <p15:clr>
            <a:srgbClr val="A4A3A4"/>
          </p15:clr>
        </p15:guide>
        <p15:guide id="6" orient="horz" pos="1041">
          <p15:clr>
            <a:srgbClr val="A4A3A4"/>
          </p15:clr>
        </p15:guide>
        <p15:guide id="7" orient="horz" pos="2523">
          <p15:clr>
            <a:srgbClr val="A4A3A4"/>
          </p15:clr>
        </p15:guide>
        <p15:guide id="8" pos="3771">
          <p15:clr>
            <a:srgbClr val="A4A3A4"/>
          </p15:clr>
        </p15:guide>
        <p15:guide id="9" pos="2031">
          <p15:clr>
            <a:srgbClr val="A4A3A4"/>
          </p15:clr>
        </p15:guide>
        <p15:guide id="10" pos="1759">
          <p15:clr>
            <a:srgbClr val="A4A3A4"/>
          </p15:clr>
        </p15:guide>
        <p15:guide id="11" pos="262">
          <p15:clr>
            <a:srgbClr val="A4A3A4"/>
          </p15:clr>
        </p15:guide>
        <p15:guide id="12" pos="4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FF9933"/>
    <a:srgbClr val="FFCC99"/>
    <a:srgbClr val="FFCC00"/>
    <a:srgbClr val="FF00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456" autoAdjust="0"/>
    <p:restoredTop sz="96820" autoAdjust="0"/>
  </p:normalViewPr>
  <p:slideViewPr>
    <p:cSldViewPr>
      <p:cViewPr varScale="1">
        <p:scale>
          <a:sx n="114" d="100"/>
          <a:sy n="114" d="100"/>
        </p:scale>
        <p:origin x="804" y="264"/>
      </p:cViewPr>
      <p:guideLst>
        <p:guide orient="horz" pos="2160"/>
        <p:guide pos="3120"/>
        <p:guide orient="horz"/>
        <p:guide pos="6239"/>
        <p:guide orient="horz" pos="1570"/>
        <p:guide orient="horz" pos="1041"/>
        <p:guide orient="horz" pos="2523"/>
        <p:guide pos="3771"/>
        <p:guide pos="2031"/>
        <p:guide pos="1759"/>
        <p:guide pos="262"/>
        <p:guide pos="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" y="18"/>
            <a:ext cx="3079042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93" tIns="46998" rIns="93993" bIns="46998" numCol="1" anchor="t" anchorCtr="0" compatLnSpc="1">
            <a:prstTxWarp prst="textNoShape">
              <a:avLst/>
            </a:prstTxWarp>
          </a:bodyPr>
          <a:lstStyle>
            <a:lvl1pPr defTabSz="939746">
              <a:defRPr sz="11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355" y="18"/>
            <a:ext cx="3079040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93" tIns="46998" rIns="93993" bIns="46998" numCol="1" anchor="t" anchorCtr="0" compatLnSpc="1">
            <a:prstTxWarp prst="textNoShape">
              <a:avLst/>
            </a:prstTxWarp>
          </a:bodyPr>
          <a:lstStyle>
            <a:lvl1pPr algn="r" defTabSz="939746">
              <a:defRPr sz="11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0" y="9722483"/>
            <a:ext cx="3079042" cy="51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93" tIns="46998" rIns="93993" bIns="46998" numCol="1" anchor="b" anchorCtr="0" compatLnSpc="1">
            <a:prstTxWarp prst="textNoShape">
              <a:avLst/>
            </a:prstTxWarp>
          </a:bodyPr>
          <a:lstStyle>
            <a:lvl1pPr defTabSz="939746">
              <a:defRPr sz="1100"/>
            </a:lvl1pPr>
          </a:lstStyle>
          <a:p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355" y="9722483"/>
            <a:ext cx="3079040" cy="51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93" tIns="46998" rIns="93993" bIns="46998" numCol="1" anchor="b" anchorCtr="0" compatLnSpc="1">
            <a:prstTxWarp prst="textNoShape">
              <a:avLst/>
            </a:prstTxWarp>
          </a:bodyPr>
          <a:lstStyle>
            <a:lvl1pPr algn="r" defTabSz="939746">
              <a:defRPr sz="1100"/>
            </a:lvl1pPr>
          </a:lstStyle>
          <a:p>
            <a:fld id="{711FAE7C-9612-4E37-9713-7C7A063501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323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" y="18"/>
            <a:ext cx="3079042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93" tIns="46998" rIns="93993" bIns="46998" numCol="1" anchor="t" anchorCtr="0" compatLnSpc="1">
            <a:prstTxWarp prst="textNoShape">
              <a:avLst/>
            </a:prstTxWarp>
          </a:bodyPr>
          <a:lstStyle>
            <a:lvl1pPr defTabSz="939746">
              <a:defRPr sz="11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355" y="18"/>
            <a:ext cx="3079040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93" tIns="46998" rIns="93993" bIns="46998" numCol="1" anchor="t" anchorCtr="0" compatLnSpc="1">
            <a:prstTxWarp prst="textNoShape">
              <a:avLst/>
            </a:prstTxWarp>
          </a:bodyPr>
          <a:lstStyle>
            <a:lvl1pPr algn="r" defTabSz="939746">
              <a:defRPr sz="11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1050" y="769938"/>
            <a:ext cx="554513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11" y="4861257"/>
            <a:ext cx="5684254" cy="460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93" tIns="46998" rIns="93993" bIns="469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" y="9722483"/>
            <a:ext cx="3079042" cy="51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93" tIns="46998" rIns="93993" bIns="46998" numCol="1" anchor="b" anchorCtr="0" compatLnSpc="1">
            <a:prstTxWarp prst="textNoShape">
              <a:avLst/>
            </a:prstTxWarp>
          </a:bodyPr>
          <a:lstStyle>
            <a:lvl1pPr defTabSz="939746">
              <a:defRPr sz="11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355" y="9722483"/>
            <a:ext cx="3079040" cy="51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93" tIns="46998" rIns="93993" bIns="46998" numCol="1" anchor="b" anchorCtr="0" compatLnSpc="1">
            <a:prstTxWarp prst="textNoShape">
              <a:avLst/>
            </a:prstTxWarp>
          </a:bodyPr>
          <a:lstStyle>
            <a:lvl1pPr algn="r" defTabSz="939746">
              <a:defRPr sz="1100"/>
            </a:lvl1pPr>
          </a:lstStyle>
          <a:p>
            <a:fld id="{08EF604E-87A4-4F13-BF1B-FCC997661D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9794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079F9-C53D-40FF-B7BC-ECAC0193F71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2421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079F9-C53D-40FF-B7BC-ECAC0193F71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2421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62457-7FDE-4B36-A77C-1F9FF615A7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BF677-B9EF-4790-9819-8CE8E2817E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63995-0BDC-4C82-8042-FD82D2311F7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05923-B7B8-489A-BEF6-0130988696B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153BC-9871-47D8-AE95-7F4556BA4BC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60CB7-1DA7-4E23-A414-F8885C7D276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5D9CD-702A-49C7-8DA0-393F04DB32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CB953-1F0B-4A48-9B98-404163366B2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272E0-B95E-4817-AE2E-8421460408E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4B866-39B0-4002-A3F9-DE8B982FBC2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75BAC-176A-416D-82DD-0598ECB56C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60" tIns="48380" rIns="96760" bIns="483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60" tIns="48380" rIns="96760" bIns="48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60" tIns="48380" rIns="96760" bIns="48380" numCol="1" anchor="t" anchorCtr="0" compatLnSpc="1">
            <a:prstTxWarp prst="textNoShape">
              <a:avLst/>
            </a:prstTxWarp>
          </a:bodyPr>
          <a:lstStyle>
            <a:lvl1pPr defTabSz="968375">
              <a:defRPr sz="15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60" tIns="48380" rIns="96760" bIns="48380" numCol="1" anchor="t" anchorCtr="0" compatLnSpc="1">
            <a:prstTxWarp prst="textNoShape">
              <a:avLst/>
            </a:prstTxWarp>
          </a:bodyPr>
          <a:lstStyle>
            <a:lvl1pPr algn="ctr" defTabSz="968375">
              <a:defRPr sz="15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60" tIns="48380" rIns="96760" bIns="4838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500"/>
            </a:lvl1pPr>
          </a:lstStyle>
          <a:p>
            <a:fld id="{19D483DB-B2E6-4A8C-9EC8-56624E12876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68375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63538" indent="-363538" algn="l" defTabSz="968375" rtl="0" fontAlgn="base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fontAlgn="base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09675" indent="-241300" algn="l" defTabSz="968375" rtl="0" fontAlgn="base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93863" indent="-242888" algn="l" defTabSz="968375" rtl="0" fontAlgn="base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176463" indent="-241300" algn="l" defTabSz="9683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633663" indent="-241300" algn="l" defTabSz="9683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090863" indent="-241300" algn="l" defTabSz="9683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548063" indent="-241300" algn="l" defTabSz="9683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05263" indent="-241300" algn="l" defTabSz="9683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egu\Downloads\QR_76733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1865" y="4900964"/>
            <a:ext cx="720000" cy="720000"/>
          </a:xfrm>
          <a:prstGeom prst="rect">
            <a:avLst/>
          </a:prstGeom>
          <a:noFill/>
        </p:spPr>
      </p:pic>
      <p:sp>
        <p:nvSpPr>
          <p:cNvPr id="129" name="Line 1671"/>
          <p:cNvSpPr>
            <a:spLocks noChangeShapeType="1"/>
          </p:cNvSpPr>
          <p:nvPr/>
        </p:nvSpPr>
        <p:spPr bwMode="auto">
          <a:xfrm>
            <a:off x="184150" y="5848350"/>
            <a:ext cx="951706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36" name="Picture 1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9030" y="5757863"/>
            <a:ext cx="5461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6" name="直線コネクタ 125"/>
          <p:cNvCxnSpPr/>
          <p:nvPr/>
        </p:nvCxnSpPr>
        <p:spPr bwMode="auto">
          <a:xfrm>
            <a:off x="215615" y="620688"/>
            <a:ext cx="6194152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AutoShape 1668"/>
          <p:cNvSpPr>
            <a:spLocks noChangeArrowheads="1"/>
          </p:cNvSpPr>
          <p:nvPr/>
        </p:nvSpPr>
        <p:spPr bwMode="auto">
          <a:xfrm>
            <a:off x="127000" y="119063"/>
            <a:ext cx="9671050" cy="5618162"/>
          </a:xfrm>
          <a:prstGeom prst="roundRect">
            <a:avLst>
              <a:gd name="adj" fmla="val 1546"/>
            </a:avLst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86008" tIns="43004" rIns="86008" bIns="43004" anchor="ctr"/>
          <a:lstStyle/>
          <a:p>
            <a:pPr defTabSz="968375"/>
            <a:endParaRPr lang="ja-JP" altLang="ja-JP" dirty="0"/>
          </a:p>
        </p:txBody>
      </p:sp>
      <p:graphicFrame>
        <p:nvGraphicFramePr>
          <p:cNvPr id="135" name="Group 20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83251"/>
              </p:ext>
            </p:extLst>
          </p:nvPr>
        </p:nvGraphicFramePr>
        <p:xfrm>
          <a:off x="6465168" y="337277"/>
          <a:ext cx="3240359" cy="5105651"/>
        </p:xfrm>
        <a:graphic>
          <a:graphicData uri="http://schemas.openxmlformats.org/drawingml/2006/table">
            <a:tbl>
              <a:tblPr/>
              <a:tblGrid>
                <a:gridCol w="28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779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種目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売新築テナントビル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建物名</a:t>
                      </a:r>
                      <a:endParaRPr kumimoji="1" lang="ja-JP" altLang="en-US" sz="68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HOPE</a:t>
                      </a:r>
                      <a:r>
                        <a:rPr kumimoji="1" lang="ja-JP" altLang="en-US" sz="13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ステージ南館</a:t>
                      </a:r>
                      <a:endParaRPr kumimoji="1" lang="en-US" altLang="ja-JP" sz="13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377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最寄駅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地下鉄東西線「西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11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丁目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」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駅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377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価格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26,000</a:t>
                      </a:r>
                      <a:r>
                        <a:rPr kumimoji="1" lang="ja-JP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万円（税込）</a:t>
                      </a: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00">
                <a:tc rowSpan="2"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所在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札幌市中央区南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2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条西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13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丁目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319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番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</a:t>
                      </a: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1">
                <a:tc gridSpan="2" v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6760" marR="96760" marT="48380" marB="483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　　　　　　　　　　　　　　　    　 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住居表示：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319-3</a:t>
                      </a:r>
                      <a:endParaRPr kumimoji="1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707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交通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地下鉄東西線「西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11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丁目」駅　　　　　　　　</a:t>
                      </a:r>
                      <a:r>
                        <a:rPr kumimoji="1" lang="zh-TW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徒歩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分</a:t>
                      </a: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707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土地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113.36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㎡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572">
                <a:tc row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建</a:t>
                      </a:r>
                      <a:endParaRPr kumimoji="1" lang="en-US" altLang="ja-JP" sz="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物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構造・規模</a:t>
                      </a:r>
                    </a:p>
                  </a:txBody>
                  <a:tcPr marL="72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RC5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階建</a:t>
                      </a: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延べ面積</a:t>
                      </a:r>
                    </a:p>
                  </a:txBody>
                  <a:tcPr marL="72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395.15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㎡（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119.54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坪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）</a:t>
                      </a: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972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土地権利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所有権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施工会社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  <a:cs typeface="Arial" pitchFamily="34" charset="0"/>
                        </a:rPr>
                        <a:t>(</a:t>
                      </a: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  <a:cs typeface="Arial" pitchFamily="34" charset="0"/>
                        </a:rPr>
                        <a:t>株</a:t>
                      </a:r>
                      <a:r>
                        <a:rPr kumimoji="1" lang="en-US" altLang="ja-JP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  <a:cs typeface="Arial" pitchFamily="34" charset="0"/>
                        </a:rPr>
                        <a:t>)</a:t>
                      </a: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  <a:cs typeface="Arial" pitchFamily="34" charset="0"/>
                        </a:rPr>
                        <a:t>ノースファイン・</a:t>
                      </a:r>
                      <a:endParaRPr kumimoji="1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  <a:cs typeface="Arial" pitchFamily="34" charset="0"/>
                      </a:endParaRPr>
                    </a:p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  <a:cs typeface="Arial" pitchFamily="34" charset="0"/>
                        </a:rPr>
                        <a:t>プランニング</a:t>
                      </a:r>
                      <a:endParaRPr kumimoji="1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72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築年月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令和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年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10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月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総戸数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戸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都市計画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市街化区域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用途地区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商業地域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572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建</a:t>
                      </a:r>
                      <a:r>
                        <a:rPr kumimoji="1" lang="ja-JP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ぺい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率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80</a:t>
                      </a:r>
                      <a:r>
                        <a:rPr kumimoji="1" lang="ja-JP" altLang="en-US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％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容積率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400</a:t>
                      </a:r>
                      <a:r>
                        <a:rPr kumimoji="1" lang="ja-JP" altLang="en-US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％</a:t>
                      </a:r>
                      <a:endParaRPr kumimoji="1" lang="en-US" altLang="ja-JP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2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572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他の法令上の制限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800" dirty="0"/>
                        <a:t>景観計画区域、</a:t>
                      </a:r>
                      <a:r>
                        <a:rPr kumimoji="1" lang="en-US" altLang="ja-JP" sz="800" dirty="0"/>
                        <a:t>60</a:t>
                      </a:r>
                      <a:r>
                        <a:rPr kumimoji="1" lang="ja-JP" altLang="en-US" sz="800" dirty="0" err="1"/>
                        <a:t>ｍ</a:t>
                      </a:r>
                      <a:r>
                        <a:rPr kumimoji="1" lang="ja-JP" altLang="en-US" sz="800" dirty="0"/>
                        <a:t>高度地区、準防火地域、</a:t>
                      </a:r>
                      <a:endParaRPr kumimoji="1" lang="en-US" altLang="ja-JP" sz="800" dirty="0"/>
                    </a:p>
                    <a:p>
                      <a:r>
                        <a:rPr kumimoji="1" lang="ja-JP" altLang="en-US" sz="800" dirty="0"/>
                        <a:t>集合型居住誘導地域、都市機能誘導地域（都心）、</a:t>
                      </a:r>
                      <a:endParaRPr kumimoji="1" lang="en-US" altLang="ja-JP" sz="800" dirty="0"/>
                    </a:p>
                    <a:p>
                      <a:r>
                        <a:rPr kumimoji="1" lang="en-US" altLang="ja-JP" sz="800" dirty="0"/>
                        <a:t>1</a:t>
                      </a:r>
                      <a:r>
                        <a:rPr kumimoji="1" lang="ja-JP" altLang="en-US" sz="800" dirty="0"/>
                        <a:t>号市街地、整備促進地、西</a:t>
                      </a:r>
                      <a:r>
                        <a:rPr kumimoji="1" lang="en-US" altLang="ja-JP" sz="800" dirty="0"/>
                        <a:t>15</a:t>
                      </a:r>
                      <a:r>
                        <a:rPr kumimoji="1" lang="ja-JP" altLang="en-US" sz="800" dirty="0"/>
                        <a:t>丁目電停周辺地、</a:t>
                      </a:r>
                      <a:endParaRPr kumimoji="1" lang="en-US" altLang="ja-JP" sz="800" dirty="0"/>
                    </a:p>
                    <a:p>
                      <a:r>
                        <a:rPr kumimoji="1" lang="ja-JP" altLang="en-US" sz="800" dirty="0"/>
                        <a:t>業務系市街地</a:t>
                      </a:r>
                      <a:endParaRPr kumimoji="1" lang="en-US" altLang="ja-JP" sz="800" dirty="0"/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現況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完成済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36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引渡日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相談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572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接道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東側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20.0</a:t>
                      </a:r>
                      <a:r>
                        <a:rPr kumimoji="1" lang="ja-JP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ｍ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公道に間口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7.666</a:t>
                      </a:r>
                      <a:r>
                        <a:rPr kumimoji="1" lang="ja-JP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ｍ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接する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572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駐車場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なし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設備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プロパンガス、上下水道、電気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備考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満室想定利回り：</a:t>
                      </a:r>
                      <a:r>
                        <a:rPr lang="en-US" altLang="ja-JP" sz="800" dirty="0">
                          <a:effectLst/>
                          <a:latin typeface="+mj-lt"/>
                          <a:cs typeface="Arial" pitchFamily="34" charset="0"/>
                        </a:rPr>
                        <a:t>5.03</a:t>
                      </a: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％</a:t>
                      </a:r>
                      <a:endParaRPr lang="en-US" altLang="ja-JP" sz="800" dirty="0"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年間予定賃料（税込）：</a:t>
                      </a:r>
                      <a:r>
                        <a:rPr lang="en-US" altLang="ja-JP" sz="800" dirty="0">
                          <a:effectLst/>
                          <a:latin typeface="+mj-lt"/>
                          <a:cs typeface="Arial" pitchFamily="34" charset="0"/>
                        </a:rPr>
                        <a:t>13,092,156</a:t>
                      </a: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円</a:t>
                      </a:r>
                      <a:endParaRPr lang="en-US" altLang="zh-CN" sz="800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0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83" name="正方形/長方形 182"/>
          <p:cNvSpPr/>
          <p:nvPr/>
        </p:nvSpPr>
        <p:spPr>
          <a:xfrm>
            <a:off x="272827" y="220578"/>
            <a:ext cx="2663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新築</a:t>
            </a:r>
            <a:r>
              <a:rPr lang="en-US" altLang="ja-JP" sz="2400" dirty="0" err="1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IoT</a:t>
            </a:r>
            <a:r>
              <a:rPr lang="ja-JP" altLang="en-US" sz="24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ビル</a:t>
            </a:r>
            <a:endParaRPr lang="en-US" altLang="ja-JP" sz="2400" dirty="0">
              <a:ln w="1905">
                <a:solidFill>
                  <a:schemeClr val="tx1"/>
                </a:solidFill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4" name="AutoShape 1669"/>
          <p:cNvSpPr>
            <a:spLocks noChangeArrowheads="1"/>
          </p:cNvSpPr>
          <p:nvPr/>
        </p:nvSpPr>
        <p:spPr bwMode="auto">
          <a:xfrm>
            <a:off x="127000" y="5950802"/>
            <a:ext cx="9680321" cy="828212"/>
          </a:xfrm>
          <a:prstGeom prst="roundRect">
            <a:avLst>
              <a:gd name="adj" fmla="val 12602"/>
            </a:avLst>
          </a:prstGeom>
          <a:solidFill>
            <a:schemeClr val="bg1"/>
          </a:solidFill>
          <a:ln w="41275">
            <a:solidFill>
              <a:srgbClr val="FF0000"/>
            </a:solidFill>
            <a:round/>
            <a:headEnd/>
            <a:tailEnd/>
          </a:ln>
        </p:spPr>
        <p:txBody>
          <a:bodyPr wrap="none" lIns="72000" anchor="ctr"/>
          <a:lstStyle/>
          <a:p>
            <a:endParaRPr lang="ja-JP" altLang="en-US"/>
          </a:p>
        </p:txBody>
      </p:sp>
      <p:sp>
        <p:nvSpPr>
          <p:cNvPr id="115" name="Text Box 1679"/>
          <p:cNvSpPr txBox="1">
            <a:spLocks noChangeArrowheads="1"/>
          </p:cNvSpPr>
          <p:nvPr/>
        </p:nvSpPr>
        <p:spPr bwMode="auto">
          <a:xfrm>
            <a:off x="7986713" y="6021388"/>
            <a:ext cx="1558925" cy="71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6760" tIns="48380" rIns="96760" bIns="48380">
            <a:spAutoFit/>
          </a:bodyPr>
          <a:lstStyle/>
          <a:p>
            <a:pPr defTabSz="968375">
              <a:spcBef>
                <a:spcPct val="50000"/>
              </a:spcBef>
            </a:pPr>
            <a:r>
              <a:rPr lang="en-US" altLang="ja-JP" sz="1000" dirty="0"/>
              <a:t>■</a:t>
            </a:r>
            <a:r>
              <a:rPr lang="ja-JP" altLang="en-US" sz="1000" dirty="0"/>
              <a:t>手数料：法定手数料</a:t>
            </a:r>
            <a:endParaRPr lang="en-US" altLang="ja-JP" sz="1000" dirty="0"/>
          </a:p>
          <a:p>
            <a:pPr defTabSz="968375">
              <a:spcBef>
                <a:spcPct val="50000"/>
              </a:spcBef>
            </a:pPr>
            <a:r>
              <a:rPr lang="ja-JP" altLang="en-US" sz="1000" dirty="0"/>
              <a:t>■取引態様：代理</a:t>
            </a:r>
          </a:p>
          <a:p>
            <a:pPr defTabSz="968375">
              <a:spcBef>
                <a:spcPct val="50000"/>
              </a:spcBef>
            </a:pPr>
            <a:r>
              <a:rPr lang="ja-JP" altLang="en-US" sz="1000" dirty="0"/>
              <a:t>■担当：　石澤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296334" y="796508"/>
            <a:ext cx="3168351" cy="1840404"/>
            <a:chOff x="4158339" y="908720"/>
            <a:chExt cx="3281506" cy="1840404"/>
          </a:xfrm>
        </p:grpSpPr>
        <p:sp>
          <p:nvSpPr>
            <p:cNvPr id="26" name="角丸四角形 25"/>
            <p:cNvSpPr/>
            <p:nvPr/>
          </p:nvSpPr>
          <p:spPr bwMode="auto">
            <a:xfrm>
              <a:off x="4208213" y="908720"/>
              <a:ext cx="936105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200" b="1" dirty="0" err="1">
                  <a:latin typeface="メイリオ" pitchFamily="50" charset="-128"/>
                  <a:ea typeface="メイリオ" pitchFamily="50" charset="-128"/>
                </a:rPr>
                <a:t>IoT</a:t>
              </a: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</a:rPr>
                <a:t>ビル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 bwMode="auto">
            <a:xfrm>
              <a:off x="4274069" y="1164948"/>
              <a:ext cx="2916716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正方形/長方形 31"/>
            <p:cNvSpPr/>
            <p:nvPr/>
          </p:nvSpPr>
          <p:spPr bwMode="auto">
            <a:xfrm>
              <a:off x="4158339" y="1236956"/>
              <a:ext cx="3281506" cy="151216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</a:t>
              </a:r>
              <a:r>
                <a:rPr kumimoji="1" lang="en-US" altLang="ja-JP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TOBIRA</a:t>
              </a: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（エントランス）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  キーレス・遠隔操作・入退室履歴管理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・スマートロック（各テナント）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  キーレス・遠隔操作・入退室履歴管理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・スマートリモコン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  エアコン・照明などスマホから遠隔操作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FREE Wi-Fi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（高速）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・防犯カメラ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34" name="角丸四角形 33"/>
            <p:cNvSpPr/>
            <p:nvPr/>
          </p:nvSpPr>
          <p:spPr bwMode="auto">
            <a:xfrm>
              <a:off x="4158339" y="908720"/>
              <a:ext cx="3132347" cy="1728192"/>
            </a:xfrm>
            <a:prstGeom prst="roundRect">
              <a:avLst>
                <a:gd name="adj" fmla="val 7493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296334" y="3892852"/>
            <a:ext cx="3254009" cy="792088"/>
            <a:chOff x="4232920" y="908720"/>
            <a:chExt cx="3629470" cy="792088"/>
          </a:xfrm>
        </p:grpSpPr>
        <p:sp>
          <p:nvSpPr>
            <p:cNvPr id="33" name="角丸四角形 32"/>
            <p:cNvSpPr/>
            <p:nvPr/>
          </p:nvSpPr>
          <p:spPr bwMode="auto">
            <a:xfrm>
              <a:off x="4286631" y="908720"/>
              <a:ext cx="1512168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</a:rPr>
                <a:t>便利な設備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35" name="直線コネクタ 34"/>
            <p:cNvCxnSpPr/>
            <p:nvPr/>
          </p:nvCxnSpPr>
          <p:spPr bwMode="auto">
            <a:xfrm>
              <a:off x="4353100" y="1149046"/>
              <a:ext cx="3145531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正方形/長方形 35"/>
            <p:cNvSpPr/>
            <p:nvPr/>
          </p:nvSpPr>
          <p:spPr bwMode="auto">
            <a:xfrm>
              <a:off x="4248143" y="1208454"/>
              <a:ext cx="3614247" cy="49235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宅配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BOX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・エアコン（冷暖房）・キッチン・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ユニットバス・トイレ・洗濯機置場・冷蔵庫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37" name="角丸四角形 36"/>
            <p:cNvSpPr/>
            <p:nvPr/>
          </p:nvSpPr>
          <p:spPr bwMode="auto">
            <a:xfrm>
              <a:off x="4232920" y="908720"/>
              <a:ext cx="3373297" cy="760284"/>
            </a:xfrm>
            <a:prstGeom prst="roundRect">
              <a:avLst>
                <a:gd name="adj" fmla="val 9465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296333" y="2601107"/>
            <a:ext cx="3024336" cy="1259941"/>
            <a:chOff x="4232921" y="908720"/>
            <a:chExt cx="1802970" cy="1259941"/>
          </a:xfrm>
        </p:grpSpPr>
        <p:sp>
          <p:nvSpPr>
            <p:cNvPr id="39" name="角丸四角形 38"/>
            <p:cNvSpPr/>
            <p:nvPr/>
          </p:nvSpPr>
          <p:spPr bwMode="auto">
            <a:xfrm>
              <a:off x="4261629" y="908720"/>
              <a:ext cx="843326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</a:rPr>
                <a:t>おすすめの業種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40" name="直線コネクタ 39"/>
            <p:cNvCxnSpPr/>
            <p:nvPr/>
          </p:nvCxnSpPr>
          <p:spPr bwMode="auto">
            <a:xfrm>
              <a:off x="4304557" y="1144647"/>
              <a:ext cx="1673831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正方形/長方形 40"/>
            <p:cNvSpPr/>
            <p:nvPr/>
          </p:nvSpPr>
          <p:spPr bwMode="auto">
            <a:xfrm>
              <a:off x="4232921" y="1232756"/>
              <a:ext cx="1742992" cy="93590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・スタートアップ企業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・弁護士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司法書士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税理士など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・マッサージ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エステサロンなど美容関係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defTabSz="968375"/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・レンタルスペース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コワーキングスペース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</a:p>
            <a:p>
              <a:pPr defTabSz="968375"/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  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ワーケーションの運営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42" name="角丸四角形 41"/>
            <p:cNvSpPr/>
            <p:nvPr/>
          </p:nvSpPr>
          <p:spPr bwMode="auto">
            <a:xfrm>
              <a:off x="4232922" y="908720"/>
              <a:ext cx="1802969" cy="1219737"/>
            </a:xfrm>
            <a:prstGeom prst="roundRect">
              <a:avLst>
                <a:gd name="adj" fmla="val 9465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3" name="正方形/長方形 42"/>
          <p:cNvSpPr/>
          <p:nvPr/>
        </p:nvSpPr>
        <p:spPr>
          <a:xfrm>
            <a:off x="2432720" y="343689"/>
            <a:ext cx="3312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■地下鉄東西線「西</a:t>
            </a:r>
            <a:r>
              <a:rPr lang="en-US" altLang="ja-JP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丁目」駅　徒歩</a:t>
            </a:r>
            <a:r>
              <a:rPr lang="en-US" altLang="ja-JP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>
              <a:ln w="1905">
                <a:solidFill>
                  <a:schemeClr val="tx1"/>
                </a:solidFill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296334" y="4828956"/>
            <a:ext cx="3109993" cy="792088"/>
            <a:chOff x="4232920" y="908720"/>
            <a:chExt cx="3468837" cy="792088"/>
          </a:xfrm>
        </p:grpSpPr>
        <p:sp>
          <p:nvSpPr>
            <p:cNvPr id="45" name="角丸四角形 44"/>
            <p:cNvSpPr/>
            <p:nvPr/>
          </p:nvSpPr>
          <p:spPr bwMode="auto">
            <a:xfrm>
              <a:off x="4248142" y="1252858"/>
              <a:ext cx="3100447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200" b="1" dirty="0">
                  <a:latin typeface="メイリオ" pitchFamily="50" charset="-128"/>
                  <a:ea typeface="メイリオ" pitchFamily="50" charset="-128"/>
                </a:rPr>
                <a:t>http://hope-stage.com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46" name="直線コネクタ 45"/>
            <p:cNvCxnSpPr/>
            <p:nvPr/>
          </p:nvCxnSpPr>
          <p:spPr bwMode="auto">
            <a:xfrm>
              <a:off x="4328458" y="1236956"/>
              <a:ext cx="2382892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正方形/長方形 46"/>
            <p:cNvSpPr/>
            <p:nvPr/>
          </p:nvSpPr>
          <p:spPr bwMode="auto">
            <a:xfrm>
              <a:off x="4248143" y="1020932"/>
              <a:ext cx="3453614" cy="27633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800" b="1" dirty="0">
                  <a:latin typeface="メイリオ" pitchFamily="50" charset="-128"/>
                  <a:ea typeface="メイリオ" pitchFamily="50" charset="-128"/>
                </a:rPr>
                <a:t>HOPE STAGE </a:t>
              </a:r>
              <a:r>
                <a:rPr lang="ja-JP" altLang="en-US" sz="800" b="1" dirty="0">
                  <a:latin typeface="メイリオ" pitchFamily="50" charset="-128"/>
                  <a:ea typeface="メイリオ" pitchFamily="50" charset="-128"/>
                </a:rPr>
                <a:t>南館･北館　公式ウェブサイト</a:t>
              </a:r>
              <a:endParaRPr lang="en-US" altLang="ja-JP" sz="800" b="1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ja-JP" altLang="en-US" sz="800" b="1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48" name="角丸四角形 47"/>
            <p:cNvSpPr/>
            <p:nvPr/>
          </p:nvSpPr>
          <p:spPr bwMode="auto">
            <a:xfrm>
              <a:off x="4232920" y="908720"/>
              <a:ext cx="3373297" cy="792088"/>
            </a:xfrm>
            <a:prstGeom prst="roundRect">
              <a:avLst>
                <a:gd name="adj" fmla="val 9465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pic>
        <p:nvPicPr>
          <p:cNvPr id="1027" name="Picture 3" descr="C:\Users\megu\Downloads\写真３（Cタイプ洗面・キッチン）.jpg"/>
          <p:cNvPicPr>
            <a:picLocks noChangeAspect="1" noChangeArrowheads="1"/>
          </p:cNvPicPr>
          <p:nvPr/>
        </p:nvPicPr>
        <p:blipFill>
          <a:blip r:embed="rId5" cstate="print"/>
          <a:srcRect t="4000" b="8001"/>
          <a:stretch>
            <a:fillRect/>
          </a:stretch>
        </p:blipFill>
        <p:spPr bwMode="auto">
          <a:xfrm>
            <a:off x="3594074" y="4077271"/>
            <a:ext cx="2717851" cy="1583977"/>
          </a:xfrm>
          <a:prstGeom prst="rect">
            <a:avLst/>
          </a:prstGeom>
          <a:noFill/>
        </p:spPr>
      </p:pic>
      <p:pic>
        <p:nvPicPr>
          <p:cNvPr id="1028" name="Picture 4" descr="C:\Users\megu\Downloads\写真１（Bタイプリビング）.jpg"/>
          <p:cNvPicPr>
            <a:picLocks noChangeAspect="1" noChangeArrowheads="1"/>
          </p:cNvPicPr>
          <p:nvPr/>
        </p:nvPicPr>
        <p:blipFill>
          <a:blip r:embed="rId6" cstate="print"/>
          <a:srcRect t="8001" b="3989"/>
          <a:stretch>
            <a:fillRect/>
          </a:stretch>
        </p:blipFill>
        <p:spPr bwMode="auto">
          <a:xfrm>
            <a:off x="3594074" y="2420888"/>
            <a:ext cx="2717851" cy="1584176"/>
          </a:xfrm>
          <a:prstGeom prst="rect">
            <a:avLst/>
          </a:prstGeom>
          <a:noFill/>
        </p:spPr>
      </p:pic>
      <p:pic>
        <p:nvPicPr>
          <p:cNvPr id="1030" name="Picture 6" descr="C:\Users\megu\Desktop\DSC_0795.jpg"/>
          <p:cNvPicPr>
            <a:picLocks noChangeAspect="1" noChangeArrowheads="1"/>
          </p:cNvPicPr>
          <p:nvPr/>
        </p:nvPicPr>
        <p:blipFill>
          <a:blip r:embed="rId7" cstate="print"/>
          <a:srcRect t="4000" b="7990"/>
          <a:stretch>
            <a:fillRect/>
          </a:stretch>
        </p:blipFill>
        <p:spPr bwMode="auto">
          <a:xfrm>
            <a:off x="3594413" y="764704"/>
            <a:ext cx="2717172" cy="1584176"/>
          </a:xfrm>
          <a:prstGeom prst="rect">
            <a:avLst/>
          </a:prstGeom>
          <a:noFill/>
        </p:spPr>
      </p:pic>
      <p:pic>
        <p:nvPicPr>
          <p:cNvPr id="51" name="図 50" descr="新ロゴ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46" y="6093296"/>
            <a:ext cx="144182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WordArt 708"/>
          <p:cNvSpPr>
            <a:spLocks noChangeArrowheads="1" noChangeShapeType="1" noTextEdit="1"/>
          </p:cNvSpPr>
          <p:nvPr/>
        </p:nvSpPr>
        <p:spPr bwMode="auto">
          <a:xfrm>
            <a:off x="3124200" y="6021288"/>
            <a:ext cx="3074305" cy="9580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2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免許番号　北海道知事免許　石狩（</a:t>
            </a:r>
            <a:r>
              <a:rPr lang="en-US" altLang="ja-JP" sz="12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3</a:t>
            </a:r>
            <a:r>
              <a:rPr lang="ja-JP" altLang="en-US" sz="12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）第</a:t>
            </a:r>
            <a:r>
              <a:rPr lang="en-US" altLang="ja-JP" sz="12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7537</a:t>
            </a:r>
            <a:r>
              <a:rPr lang="ja-JP" altLang="en-US" sz="12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号</a:t>
            </a:r>
          </a:p>
        </p:txBody>
      </p:sp>
      <p:sp>
        <p:nvSpPr>
          <p:cNvPr id="53" name="WordArt 709"/>
          <p:cNvSpPr>
            <a:spLocks noChangeArrowheads="1" noChangeShapeType="1" noTextEdit="1"/>
          </p:cNvSpPr>
          <p:nvPr/>
        </p:nvSpPr>
        <p:spPr bwMode="auto">
          <a:xfrm>
            <a:off x="2884480" y="6147254"/>
            <a:ext cx="3554366" cy="15019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センチュリー２１マイホームサーチ株式会社</a:t>
            </a:r>
          </a:p>
        </p:txBody>
      </p:sp>
      <p:sp>
        <p:nvSpPr>
          <p:cNvPr id="54" name="WordArt 710"/>
          <p:cNvSpPr>
            <a:spLocks noChangeArrowheads="1" noChangeShapeType="1" noTextEdit="1"/>
          </p:cNvSpPr>
          <p:nvPr/>
        </p:nvSpPr>
        <p:spPr bwMode="auto">
          <a:xfrm>
            <a:off x="2375814" y="6363071"/>
            <a:ext cx="4557759" cy="8843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〒０６４－０８０４　札幌市中央区南４条西１５丁目３番５号　</a:t>
            </a:r>
            <a:r>
              <a:rPr lang="en-US" altLang="ja-JP" sz="14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HOPE BLD.</a:t>
            </a:r>
            <a:endParaRPr lang="ja-JP" altLang="en-US" sz="1400" kern="1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55" name="WordArt 711"/>
          <p:cNvSpPr>
            <a:spLocks noChangeArrowheads="1" noChangeShapeType="1" noTextEdit="1"/>
          </p:cNvSpPr>
          <p:nvPr/>
        </p:nvSpPr>
        <p:spPr bwMode="auto">
          <a:xfrm>
            <a:off x="3548980" y="6501355"/>
            <a:ext cx="2413862" cy="6785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ja-JP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TEL: 011-</a:t>
            </a:r>
            <a:r>
              <a:rPr lang="ja-JP" altLang="en-US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２１３</a:t>
            </a:r>
            <a:r>
              <a:rPr lang="en-US" altLang="ja-JP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-</a:t>
            </a:r>
            <a:r>
              <a:rPr lang="ja-JP" altLang="en-US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１６２２</a:t>
            </a:r>
            <a:r>
              <a:rPr lang="en-US" altLang="ja-JP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  FAX: 011-</a:t>
            </a:r>
            <a:r>
              <a:rPr lang="ja-JP" altLang="en-US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２１３</a:t>
            </a:r>
            <a:r>
              <a:rPr lang="en-US" altLang="ja-JP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-</a:t>
            </a:r>
            <a:r>
              <a:rPr lang="ja-JP" altLang="en-US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１６３２</a:t>
            </a:r>
          </a:p>
        </p:txBody>
      </p:sp>
      <p:sp>
        <p:nvSpPr>
          <p:cNvPr id="56" name="WordArt 179"/>
          <p:cNvSpPr>
            <a:spLocks noChangeArrowheads="1" noChangeShapeType="1" noTextEdit="1"/>
          </p:cNvSpPr>
          <p:nvPr/>
        </p:nvSpPr>
        <p:spPr bwMode="auto">
          <a:xfrm>
            <a:off x="2401188" y="6593567"/>
            <a:ext cx="4476619" cy="1170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3333"/>
                </a:solidFill>
                <a:latin typeface="HG丸ｺﾞｼｯｸM-PRO"/>
                <a:ea typeface="HG丸ｺﾞｼｯｸM-PRO"/>
              </a:rPr>
              <a:t>HP/www.myhome-search.com  E-mail/info@myhome-search.com</a:t>
            </a:r>
            <a:endParaRPr lang="ja-JP" altLang="en-US" sz="3600" b="1" kern="10" dirty="0">
              <a:ln w="9525">
                <a:noFill/>
                <a:round/>
                <a:headEnd/>
                <a:tailEnd/>
              </a:ln>
              <a:solidFill>
                <a:srgbClr val="333333"/>
              </a:solidFill>
              <a:latin typeface="HG丸ｺﾞｼｯｸM-PRO"/>
              <a:ea typeface="HG丸ｺﾞｼｯｸM-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egu\Downloads\QR_76733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1865" y="4900964"/>
            <a:ext cx="720000" cy="720000"/>
          </a:xfrm>
          <a:prstGeom prst="rect">
            <a:avLst/>
          </a:prstGeom>
          <a:noFill/>
        </p:spPr>
      </p:pic>
      <p:sp>
        <p:nvSpPr>
          <p:cNvPr id="129" name="Line 1671"/>
          <p:cNvSpPr>
            <a:spLocks noChangeShapeType="1"/>
          </p:cNvSpPr>
          <p:nvPr/>
        </p:nvSpPr>
        <p:spPr bwMode="auto">
          <a:xfrm>
            <a:off x="184150" y="5848350"/>
            <a:ext cx="951706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36" name="Picture 1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9030" y="5757863"/>
            <a:ext cx="5461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6" name="直線コネクタ 125"/>
          <p:cNvCxnSpPr/>
          <p:nvPr/>
        </p:nvCxnSpPr>
        <p:spPr bwMode="auto">
          <a:xfrm>
            <a:off x="215615" y="620688"/>
            <a:ext cx="6194152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AutoShape 1668"/>
          <p:cNvSpPr>
            <a:spLocks noChangeArrowheads="1"/>
          </p:cNvSpPr>
          <p:nvPr/>
        </p:nvSpPr>
        <p:spPr bwMode="auto">
          <a:xfrm>
            <a:off x="127000" y="119063"/>
            <a:ext cx="9671050" cy="5618162"/>
          </a:xfrm>
          <a:prstGeom prst="roundRect">
            <a:avLst>
              <a:gd name="adj" fmla="val 1546"/>
            </a:avLst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86008" tIns="43004" rIns="86008" bIns="43004" anchor="ctr"/>
          <a:lstStyle/>
          <a:p>
            <a:pPr defTabSz="968375"/>
            <a:endParaRPr lang="ja-JP" altLang="ja-JP" dirty="0"/>
          </a:p>
        </p:txBody>
      </p:sp>
      <p:graphicFrame>
        <p:nvGraphicFramePr>
          <p:cNvPr id="135" name="Group 20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28326"/>
              </p:ext>
            </p:extLst>
          </p:nvPr>
        </p:nvGraphicFramePr>
        <p:xfrm>
          <a:off x="6465168" y="337277"/>
          <a:ext cx="3240359" cy="5105651"/>
        </p:xfrm>
        <a:graphic>
          <a:graphicData uri="http://schemas.openxmlformats.org/drawingml/2006/table">
            <a:tbl>
              <a:tblPr/>
              <a:tblGrid>
                <a:gridCol w="28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779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種目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売新築テナントビル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建物名</a:t>
                      </a:r>
                      <a:endParaRPr kumimoji="1" lang="ja-JP" altLang="en-US" sz="68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HOPE</a:t>
                      </a:r>
                      <a:r>
                        <a:rPr kumimoji="1" lang="ja-JP" altLang="en-US" sz="13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ステージ南館</a:t>
                      </a:r>
                      <a:endParaRPr kumimoji="1" lang="en-US" altLang="ja-JP" sz="13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377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最寄駅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地下鉄東西線「西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11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丁目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」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駅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377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価格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26,000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万円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00">
                <a:tc rowSpan="2"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所在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札幌市中央区南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2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条西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13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丁目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319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番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</a:t>
                      </a: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1">
                <a:tc gridSpan="2" v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6760" marR="96760" marT="48380" marB="483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　　　　　　　　　　　　　　　    　 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住居表示：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319-3</a:t>
                      </a:r>
                      <a:endParaRPr kumimoji="1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707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交通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地下鉄東西線「西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11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丁目」駅　　　　　　　　</a:t>
                      </a:r>
                      <a:r>
                        <a:rPr kumimoji="1" lang="zh-TW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徒歩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分</a:t>
                      </a: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707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土地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113.36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㎡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200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572">
                <a:tc row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建</a:t>
                      </a:r>
                      <a:endParaRPr kumimoji="1" lang="en-US" altLang="ja-JP" sz="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</a:endParaRPr>
                    </a:p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</a:rPr>
                        <a:t>物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構造・規模</a:t>
                      </a:r>
                    </a:p>
                  </a:txBody>
                  <a:tcPr marL="72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RC5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階建</a:t>
                      </a: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延べ面積</a:t>
                      </a:r>
                    </a:p>
                  </a:txBody>
                  <a:tcPr marL="72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395.15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㎡（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119.54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坪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）</a:t>
                      </a: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972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土地権利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所有権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施工会社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  <a:cs typeface="Arial" pitchFamily="34" charset="0"/>
                        </a:rPr>
                        <a:t>(</a:t>
                      </a: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  <a:cs typeface="Arial" pitchFamily="34" charset="0"/>
                        </a:rPr>
                        <a:t>株</a:t>
                      </a:r>
                      <a:r>
                        <a:rPr kumimoji="1" lang="en-US" altLang="ja-JP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  <a:cs typeface="Arial" pitchFamily="34" charset="0"/>
                        </a:rPr>
                        <a:t>)</a:t>
                      </a: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  <a:cs typeface="Arial" pitchFamily="34" charset="0"/>
                        </a:rPr>
                        <a:t>ノースファイン・</a:t>
                      </a:r>
                      <a:endParaRPr kumimoji="1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  <a:cs typeface="Arial" pitchFamily="34" charset="0"/>
                      </a:endParaRPr>
                    </a:p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50" charset="-128"/>
                          <a:cs typeface="Arial" pitchFamily="34" charset="0"/>
                        </a:rPr>
                        <a:t>プランニング</a:t>
                      </a:r>
                      <a:endParaRPr kumimoji="1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72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築年月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令和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2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年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10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月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総戸数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戸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都市計画</a:t>
                      </a:r>
                    </a:p>
                  </a:txBody>
                  <a:tcPr marL="72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市街化区域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用途地区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商業地域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572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建</a:t>
                      </a:r>
                      <a:r>
                        <a:rPr kumimoji="1" lang="ja-JP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ぺい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率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80</a:t>
                      </a:r>
                      <a:r>
                        <a:rPr kumimoji="1" lang="ja-JP" altLang="en-US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％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容積率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400</a:t>
                      </a:r>
                      <a:r>
                        <a:rPr kumimoji="1" lang="ja-JP" altLang="en-US" sz="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charset="-128"/>
                          <a:cs typeface="Arial" pitchFamily="34" charset="0"/>
                        </a:rPr>
                        <a:t>％</a:t>
                      </a:r>
                      <a:endParaRPr kumimoji="1" lang="en-US" altLang="ja-JP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72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572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他の法令上の制限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800" dirty="0"/>
                        <a:t>景観計画区域、</a:t>
                      </a:r>
                      <a:r>
                        <a:rPr kumimoji="1" lang="en-US" altLang="ja-JP" sz="800" dirty="0"/>
                        <a:t>60</a:t>
                      </a:r>
                      <a:r>
                        <a:rPr kumimoji="1" lang="ja-JP" altLang="en-US" sz="800" dirty="0" err="1"/>
                        <a:t>ｍ</a:t>
                      </a:r>
                      <a:r>
                        <a:rPr kumimoji="1" lang="ja-JP" altLang="en-US" sz="800" dirty="0"/>
                        <a:t>高度地区、準防火地域、</a:t>
                      </a:r>
                      <a:endParaRPr kumimoji="1" lang="en-US" altLang="ja-JP" sz="800" dirty="0"/>
                    </a:p>
                    <a:p>
                      <a:r>
                        <a:rPr kumimoji="1" lang="ja-JP" altLang="en-US" sz="800" dirty="0"/>
                        <a:t>集合型居住誘導地域、都市機能誘導地域（都心）、</a:t>
                      </a:r>
                      <a:endParaRPr kumimoji="1" lang="en-US" altLang="ja-JP" sz="800" dirty="0"/>
                    </a:p>
                    <a:p>
                      <a:r>
                        <a:rPr kumimoji="1" lang="en-US" altLang="ja-JP" sz="800" dirty="0"/>
                        <a:t>1</a:t>
                      </a:r>
                      <a:r>
                        <a:rPr kumimoji="1" lang="ja-JP" altLang="en-US" sz="800" dirty="0"/>
                        <a:t>号市街地、整備促進地、西</a:t>
                      </a:r>
                      <a:r>
                        <a:rPr kumimoji="1" lang="en-US" altLang="ja-JP" sz="800" dirty="0"/>
                        <a:t>15</a:t>
                      </a:r>
                      <a:r>
                        <a:rPr kumimoji="1" lang="ja-JP" altLang="en-US" sz="800" dirty="0"/>
                        <a:t>丁目電停周辺地、</a:t>
                      </a:r>
                      <a:endParaRPr kumimoji="1" lang="en-US" altLang="ja-JP" sz="800" dirty="0"/>
                    </a:p>
                    <a:p>
                      <a:r>
                        <a:rPr kumimoji="1" lang="ja-JP" altLang="en-US" sz="800" dirty="0"/>
                        <a:t>業務系市街地</a:t>
                      </a:r>
                      <a:endParaRPr kumimoji="1" lang="en-US" altLang="ja-JP" sz="800" dirty="0"/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現況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完成済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36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引渡日</a:t>
                      </a: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相談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572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接道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東側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20.0</a:t>
                      </a:r>
                      <a:r>
                        <a:rPr kumimoji="1" lang="ja-JP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ｍ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公道に間口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7.666</a:t>
                      </a:r>
                      <a:r>
                        <a:rPr kumimoji="1" lang="ja-JP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ｍ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接する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572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駐車場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なし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設備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プロパンガス、上下水道、電気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54000" marR="54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4400">
                <a:tc gridSpan="2">
                  <a:txBody>
                    <a:bodyPr/>
                    <a:lstStyle/>
                    <a:p>
                      <a:pPr marL="0" marR="0" lvl="0" indent="0" algn="l" defTabSz="968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50" charset="-128"/>
                          <a:cs typeface="Arial" pitchFamily="34" charset="0"/>
                        </a:rPr>
                        <a:t>備考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満室想定利回り：</a:t>
                      </a:r>
                      <a:r>
                        <a:rPr lang="en-US" altLang="ja-JP" sz="800" dirty="0">
                          <a:effectLst/>
                          <a:latin typeface="+mj-lt"/>
                          <a:cs typeface="Arial" pitchFamily="34" charset="0"/>
                        </a:rPr>
                        <a:t>5.03</a:t>
                      </a: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％</a:t>
                      </a:r>
                      <a:endParaRPr lang="en-US" altLang="ja-JP" sz="800" dirty="0"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年間予定賃料（税込）：</a:t>
                      </a:r>
                      <a:r>
                        <a:rPr lang="en-US" altLang="ja-JP" sz="800" dirty="0">
                          <a:effectLst/>
                          <a:latin typeface="+mj-lt"/>
                          <a:cs typeface="Arial" pitchFamily="34" charset="0"/>
                        </a:rPr>
                        <a:t>13,092,156</a:t>
                      </a:r>
                      <a:r>
                        <a:rPr lang="ja-JP" altLang="en-US" sz="800" dirty="0">
                          <a:effectLst/>
                          <a:latin typeface="+mj-lt"/>
                          <a:cs typeface="Arial" pitchFamily="34" charset="0"/>
                        </a:rPr>
                        <a:t>円</a:t>
                      </a:r>
                      <a:endParaRPr lang="en-US" altLang="zh-CN" sz="800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000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28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dirty="0"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83" name="正方形/長方形 182"/>
          <p:cNvSpPr/>
          <p:nvPr/>
        </p:nvSpPr>
        <p:spPr>
          <a:xfrm>
            <a:off x="272827" y="220578"/>
            <a:ext cx="2663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新築</a:t>
            </a:r>
            <a:r>
              <a:rPr lang="en-US" altLang="ja-JP" sz="2400" dirty="0" err="1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IoT</a:t>
            </a:r>
            <a:r>
              <a:rPr lang="ja-JP" altLang="en-US" sz="24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ビル</a:t>
            </a:r>
            <a:endParaRPr lang="en-US" altLang="ja-JP" sz="2400" dirty="0">
              <a:ln w="1905">
                <a:solidFill>
                  <a:schemeClr val="tx1"/>
                </a:solidFill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4" name="AutoShape 1669"/>
          <p:cNvSpPr>
            <a:spLocks noChangeArrowheads="1"/>
          </p:cNvSpPr>
          <p:nvPr/>
        </p:nvSpPr>
        <p:spPr bwMode="auto">
          <a:xfrm>
            <a:off x="127000" y="5950802"/>
            <a:ext cx="9680321" cy="828212"/>
          </a:xfrm>
          <a:prstGeom prst="roundRect">
            <a:avLst>
              <a:gd name="adj" fmla="val 12602"/>
            </a:avLst>
          </a:prstGeom>
          <a:solidFill>
            <a:schemeClr val="bg1"/>
          </a:solidFill>
          <a:ln w="41275">
            <a:solidFill>
              <a:srgbClr val="FF0000"/>
            </a:solidFill>
            <a:round/>
            <a:headEnd/>
            <a:tailEnd/>
          </a:ln>
        </p:spPr>
        <p:txBody>
          <a:bodyPr wrap="none" lIns="72000" anchor="ctr"/>
          <a:lstStyle/>
          <a:p>
            <a:endParaRPr lang="ja-JP" altLang="en-US"/>
          </a:p>
        </p:txBody>
      </p:sp>
      <p:sp>
        <p:nvSpPr>
          <p:cNvPr id="115" name="Text Box 1679"/>
          <p:cNvSpPr txBox="1">
            <a:spLocks noChangeArrowheads="1"/>
          </p:cNvSpPr>
          <p:nvPr/>
        </p:nvSpPr>
        <p:spPr bwMode="auto">
          <a:xfrm>
            <a:off x="8434635" y="6021388"/>
            <a:ext cx="1558925" cy="71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6760" tIns="48380" rIns="96760" bIns="48380">
            <a:spAutoFit/>
          </a:bodyPr>
          <a:lstStyle/>
          <a:p>
            <a:pPr defTabSz="968375">
              <a:spcBef>
                <a:spcPct val="50000"/>
              </a:spcBef>
            </a:pPr>
            <a:r>
              <a:rPr lang="en-US" altLang="ja-JP" sz="1000" dirty="0"/>
              <a:t>■</a:t>
            </a:r>
            <a:r>
              <a:rPr lang="ja-JP" altLang="en-US" sz="1000" dirty="0"/>
              <a:t>手数料：なし</a:t>
            </a:r>
            <a:endParaRPr lang="en-US" altLang="ja-JP" sz="1000" dirty="0"/>
          </a:p>
          <a:p>
            <a:pPr defTabSz="968375">
              <a:spcBef>
                <a:spcPct val="50000"/>
              </a:spcBef>
            </a:pPr>
            <a:r>
              <a:rPr lang="ja-JP" altLang="en-US" sz="1000" dirty="0"/>
              <a:t>■取引態様：売主</a:t>
            </a:r>
          </a:p>
          <a:p>
            <a:pPr defTabSz="968375">
              <a:spcBef>
                <a:spcPct val="50000"/>
              </a:spcBef>
            </a:pPr>
            <a:r>
              <a:rPr lang="ja-JP" altLang="en-US" sz="1000" dirty="0"/>
              <a:t>■担当：　</a:t>
            </a:r>
          </a:p>
        </p:txBody>
      </p:sp>
      <p:grpSp>
        <p:nvGrpSpPr>
          <p:cNvPr id="3" name="グループ化 28"/>
          <p:cNvGrpSpPr/>
          <p:nvPr/>
        </p:nvGrpSpPr>
        <p:grpSpPr>
          <a:xfrm>
            <a:off x="296334" y="796508"/>
            <a:ext cx="3168351" cy="1840404"/>
            <a:chOff x="4158339" y="908720"/>
            <a:chExt cx="3281506" cy="1840404"/>
          </a:xfrm>
        </p:grpSpPr>
        <p:sp>
          <p:nvSpPr>
            <p:cNvPr id="26" name="角丸四角形 25"/>
            <p:cNvSpPr/>
            <p:nvPr/>
          </p:nvSpPr>
          <p:spPr bwMode="auto">
            <a:xfrm>
              <a:off x="4208213" y="908720"/>
              <a:ext cx="936105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200" b="1" dirty="0" err="1">
                  <a:latin typeface="メイリオ" pitchFamily="50" charset="-128"/>
                  <a:ea typeface="メイリオ" pitchFamily="50" charset="-128"/>
                </a:rPr>
                <a:t>IoT</a:t>
              </a: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</a:rPr>
                <a:t>ビル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 bwMode="auto">
            <a:xfrm>
              <a:off x="4274069" y="1164948"/>
              <a:ext cx="2916716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正方形/長方形 31"/>
            <p:cNvSpPr/>
            <p:nvPr/>
          </p:nvSpPr>
          <p:spPr bwMode="auto">
            <a:xfrm>
              <a:off x="4158339" y="1236956"/>
              <a:ext cx="3281506" cy="151216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</a:t>
              </a:r>
              <a:r>
                <a:rPr kumimoji="1" lang="en-US" altLang="ja-JP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TOBIRA</a:t>
              </a: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（エントランス）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  キーレス・遠隔操作・入退室履歴管理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・スマートロック（各テナント）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  キーレス・遠隔操作・入退室履歴管理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・スマートリモコン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  エアコン・照明などスマホから遠隔操作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FREE Wi-Fi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（高速）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メイリオ" pitchFamily="50" charset="-128"/>
                  <a:ea typeface="メイリオ" pitchFamily="50" charset="-128"/>
                </a:rPr>
                <a:t>・防犯カメラ</a:t>
              </a:r>
              <a:endParaRPr kumimoji="1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34" name="角丸四角形 33"/>
            <p:cNvSpPr/>
            <p:nvPr/>
          </p:nvSpPr>
          <p:spPr bwMode="auto">
            <a:xfrm>
              <a:off x="4158339" y="908720"/>
              <a:ext cx="3132347" cy="1728192"/>
            </a:xfrm>
            <a:prstGeom prst="roundRect">
              <a:avLst>
                <a:gd name="adj" fmla="val 7493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4" name="グループ化 30"/>
          <p:cNvGrpSpPr/>
          <p:nvPr/>
        </p:nvGrpSpPr>
        <p:grpSpPr>
          <a:xfrm>
            <a:off x="296334" y="3892852"/>
            <a:ext cx="3254009" cy="792088"/>
            <a:chOff x="4232920" y="908720"/>
            <a:chExt cx="3629470" cy="792088"/>
          </a:xfrm>
        </p:grpSpPr>
        <p:sp>
          <p:nvSpPr>
            <p:cNvPr id="33" name="角丸四角形 32"/>
            <p:cNvSpPr/>
            <p:nvPr/>
          </p:nvSpPr>
          <p:spPr bwMode="auto">
            <a:xfrm>
              <a:off x="4286631" y="908720"/>
              <a:ext cx="1512168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</a:rPr>
                <a:t>便利な設備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35" name="直線コネクタ 34"/>
            <p:cNvCxnSpPr/>
            <p:nvPr/>
          </p:nvCxnSpPr>
          <p:spPr bwMode="auto">
            <a:xfrm>
              <a:off x="4353100" y="1149046"/>
              <a:ext cx="3145531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正方形/長方形 35"/>
            <p:cNvSpPr/>
            <p:nvPr/>
          </p:nvSpPr>
          <p:spPr bwMode="auto">
            <a:xfrm>
              <a:off x="4248143" y="1208454"/>
              <a:ext cx="3614247" cy="49235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宅配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BOX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・エアコン（冷暖房）・キッチン・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ユニットバス・トイレ・洗濯機置場・冷蔵庫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37" name="角丸四角形 36"/>
            <p:cNvSpPr/>
            <p:nvPr/>
          </p:nvSpPr>
          <p:spPr bwMode="auto">
            <a:xfrm>
              <a:off x="4232920" y="908720"/>
              <a:ext cx="3373297" cy="760284"/>
            </a:xfrm>
            <a:prstGeom prst="roundRect">
              <a:avLst>
                <a:gd name="adj" fmla="val 9465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5" name="グループ化 37"/>
          <p:cNvGrpSpPr/>
          <p:nvPr/>
        </p:nvGrpSpPr>
        <p:grpSpPr>
          <a:xfrm>
            <a:off x="296333" y="2601107"/>
            <a:ext cx="3024336" cy="1259941"/>
            <a:chOff x="4232921" y="908720"/>
            <a:chExt cx="1802970" cy="1259941"/>
          </a:xfrm>
        </p:grpSpPr>
        <p:sp>
          <p:nvSpPr>
            <p:cNvPr id="39" name="角丸四角形 38"/>
            <p:cNvSpPr/>
            <p:nvPr/>
          </p:nvSpPr>
          <p:spPr bwMode="auto">
            <a:xfrm>
              <a:off x="4261629" y="908720"/>
              <a:ext cx="843326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</a:rPr>
                <a:t>おすすめの業種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40" name="直線コネクタ 39"/>
            <p:cNvCxnSpPr/>
            <p:nvPr/>
          </p:nvCxnSpPr>
          <p:spPr bwMode="auto">
            <a:xfrm>
              <a:off x="4304557" y="1144647"/>
              <a:ext cx="1673831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正方形/長方形 40"/>
            <p:cNvSpPr/>
            <p:nvPr/>
          </p:nvSpPr>
          <p:spPr bwMode="auto">
            <a:xfrm>
              <a:off x="4232921" y="1232756"/>
              <a:ext cx="1742992" cy="93590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・スタートアップ企業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・弁護士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司法書士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税理士など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・マッサージ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エステサロンなど美容関係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  <a:p>
              <a:pPr defTabSz="968375"/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・レンタルスペース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コワーキングスペース</a:t>
              </a:r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,</a:t>
              </a:r>
            </a:p>
            <a:p>
              <a:pPr defTabSz="968375"/>
              <a:r>
                <a:rPr lang="en-US" altLang="ja-JP" sz="1100" dirty="0">
                  <a:latin typeface="メイリオ" pitchFamily="50" charset="-128"/>
                  <a:ea typeface="メイリオ" pitchFamily="50" charset="-128"/>
                </a:rPr>
                <a:t>  </a:t>
              </a:r>
              <a:r>
                <a:rPr lang="ja-JP" altLang="en-US" sz="1100" dirty="0">
                  <a:latin typeface="メイリオ" pitchFamily="50" charset="-128"/>
                  <a:ea typeface="メイリオ" pitchFamily="50" charset="-128"/>
                </a:rPr>
                <a:t>ワーケーションの運営</a:t>
              </a:r>
              <a:endParaRPr lang="en-US" altLang="ja-JP" sz="1100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42" name="角丸四角形 41"/>
            <p:cNvSpPr/>
            <p:nvPr/>
          </p:nvSpPr>
          <p:spPr bwMode="auto">
            <a:xfrm>
              <a:off x="4232922" y="908720"/>
              <a:ext cx="1802969" cy="1219737"/>
            </a:xfrm>
            <a:prstGeom prst="roundRect">
              <a:avLst>
                <a:gd name="adj" fmla="val 9465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3" name="正方形/長方形 42"/>
          <p:cNvSpPr/>
          <p:nvPr/>
        </p:nvSpPr>
        <p:spPr>
          <a:xfrm>
            <a:off x="2432720" y="343689"/>
            <a:ext cx="3312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■地下鉄東西線「西</a:t>
            </a:r>
            <a:r>
              <a:rPr lang="en-US" altLang="ja-JP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丁目」駅　徒歩</a:t>
            </a:r>
            <a:r>
              <a:rPr lang="en-US" altLang="ja-JP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200" dirty="0">
                <a:ln w="1905">
                  <a:solidFill>
                    <a:schemeClr val="tx1"/>
                  </a:solidFill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>
              <a:ln w="1905">
                <a:solidFill>
                  <a:schemeClr val="tx1"/>
                </a:solidFill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6" name="グループ化 43"/>
          <p:cNvGrpSpPr/>
          <p:nvPr/>
        </p:nvGrpSpPr>
        <p:grpSpPr>
          <a:xfrm>
            <a:off x="296334" y="4828956"/>
            <a:ext cx="3109993" cy="792088"/>
            <a:chOff x="4232920" y="908720"/>
            <a:chExt cx="3468837" cy="792088"/>
          </a:xfrm>
        </p:grpSpPr>
        <p:sp>
          <p:nvSpPr>
            <p:cNvPr id="45" name="角丸四角形 44"/>
            <p:cNvSpPr/>
            <p:nvPr/>
          </p:nvSpPr>
          <p:spPr bwMode="auto">
            <a:xfrm>
              <a:off x="4248142" y="1252858"/>
              <a:ext cx="3100447" cy="36004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200" b="1" dirty="0">
                  <a:latin typeface="メイリオ" pitchFamily="50" charset="-128"/>
                  <a:ea typeface="メイリオ" pitchFamily="50" charset="-128"/>
                </a:rPr>
                <a:t>http://hope-stage.com</a:t>
              </a:r>
              <a:endPara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46" name="直線コネクタ 45"/>
            <p:cNvCxnSpPr/>
            <p:nvPr/>
          </p:nvCxnSpPr>
          <p:spPr bwMode="auto">
            <a:xfrm>
              <a:off x="4328458" y="1236956"/>
              <a:ext cx="2382892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正方形/長方形 46"/>
            <p:cNvSpPr/>
            <p:nvPr/>
          </p:nvSpPr>
          <p:spPr bwMode="auto">
            <a:xfrm>
              <a:off x="4248143" y="1020932"/>
              <a:ext cx="3453614" cy="27633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800" b="1" dirty="0">
                  <a:latin typeface="メイリオ" pitchFamily="50" charset="-128"/>
                  <a:ea typeface="メイリオ" pitchFamily="50" charset="-128"/>
                </a:rPr>
                <a:t>HOPE STAGE </a:t>
              </a:r>
              <a:r>
                <a:rPr lang="ja-JP" altLang="en-US" sz="800" b="1" dirty="0">
                  <a:latin typeface="メイリオ" pitchFamily="50" charset="-128"/>
                  <a:ea typeface="メイリオ" pitchFamily="50" charset="-128"/>
                </a:rPr>
                <a:t>南館･北館　公式ウェブサイト</a:t>
              </a:r>
              <a:endParaRPr lang="en-US" altLang="ja-JP" sz="800" b="1" dirty="0">
                <a:latin typeface="メイリオ" pitchFamily="50" charset="-128"/>
                <a:ea typeface="メイリオ" pitchFamily="50" charset="-128"/>
              </a:endParaRPr>
            </a:p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ja-JP" altLang="en-US" sz="800" b="1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48" name="角丸四角形 47"/>
            <p:cNvSpPr/>
            <p:nvPr/>
          </p:nvSpPr>
          <p:spPr bwMode="auto">
            <a:xfrm>
              <a:off x="4232920" y="908720"/>
              <a:ext cx="3373297" cy="792088"/>
            </a:xfrm>
            <a:prstGeom prst="roundRect">
              <a:avLst>
                <a:gd name="adj" fmla="val 9465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683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pic>
        <p:nvPicPr>
          <p:cNvPr id="1027" name="Picture 3" descr="C:\Users\megu\Downloads\写真３（Cタイプ洗面・キッチン）.jpg"/>
          <p:cNvPicPr>
            <a:picLocks noChangeAspect="1" noChangeArrowheads="1"/>
          </p:cNvPicPr>
          <p:nvPr/>
        </p:nvPicPr>
        <p:blipFill>
          <a:blip r:embed="rId5" cstate="print"/>
          <a:srcRect t="4000" b="8001"/>
          <a:stretch>
            <a:fillRect/>
          </a:stretch>
        </p:blipFill>
        <p:spPr bwMode="auto">
          <a:xfrm>
            <a:off x="3594074" y="4077271"/>
            <a:ext cx="2717851" cy="1583977"/>
          </a:xfrm>
          <a:prstGeom prst="rect">
            <a:avLst/>
          </a:prstGeom>
          <a:noFill/>
        </p:spPr>
      </p:pic>
      <p:pic>
        <p:nvPicPr>
          <p:cNvPr id="1028" name="Picture 4" descr="C:\Users\megu\Downloads\写真１（Bタイプリビング）.jpg"/>
          <p:cNvPicPr>
            <a:picLocks noChangeAspect="1" noChangeArrowheads="1"/>
          </p:cNvPicPr>
          <p:nvPr/>
        </p:nvPicPr>
        <p:blipFill>
          <a:blip r:embed="rId6" cstate="print"/>
          <a:srcRect t="8001" b="3989"/>
          <a:stretch>
            <a:fillRect/>
          </a:stretch>
        </p:blipFill>
        <p:spPr bwMode="auto">
          <a:xfrm>
            <a:off x="3594074" y="2420888"/>
            <a:ext cx="2717851" cy="1584176"/>
          </a:xfrm>
          <a:prstGeom prst="rect">
            <a:avLst/>
          </a:prstGeom>
          <a:noFill/>
        </p:spPr>
      </p:pic>
      <p:pic>
        <p:nvPicPr>
          <p:cNvPr id="1030" name="Picture 6" descr="C:\Users\megu\Desktop\DSC_0795.jpg"/>
          <p:cNvPicPr>
            <a:picLocks noChangeAspect="1" noChangeArrowheads="1"/>
          </p:cNvPicPr>
          <p:nvPr/>
        </p:nvPicPr>
        <p:blipFill>
          <a:blip r:embed="rId7" cstate="print"/>
          <a:srcRect t="4000" b="7990"/>
          <a:stretch>
            <a:fillRect/>
          </a:stretch>
        </p:blipFill>
        <p:spPr bwMode="auto">
          <a:xfrm>
            <a:off x="3594413" y="764704"/>
            <a:ext cx="2717172" cy="1584176"/>
          </a:xfrm>
          <a:prstGeom prst="rect">
            <a:avLst/>
          </a:prstGeom>
          <a:noFill/>
        </p:spPr>
      </p:pic>
      <p:pic>
        <p:nvPicPr>
          <p:cNvPr id="44" name="Picture 1680" descr="新しいロゴ"/>
          <p:cNvPicPr>
            <a:picLocks noChangeAspect="1" noChangeArrowheads="1"/>
          </p:cNvPicPr>
          <p:nvPr/>
        </p:nvPicPr>
        <p:blipFill rotWithShape="1">
          <a:blip r:embed="rId8" cstate="print"/>
          <a:srcRect b="7464"/>
          <a:stretch/>
        </p:blipFill>
        <p:spPr bwMode="auto">
          <a:xfrm>
            <a:off x="217105" y="6005478"/>
            <a:ext cx="715963" cy="704532"/>
          </a:xfrm>
          <a:prstGeom prst="rect">
            <a:avLst/>
          </a:prstGeom>
          <a:noFill/>
        </p:spPr>
      </p:pic>
      <p:grpSp>
        <p:nvGrpSpPr>
          <p:cNvPr id="49" name="Group 1718"/>
          <p:cNvGrpSpPr>
            <a:grpSpLocks/>
          </p:cNvGrpSpPr>
          <p:nvPr/>
        </p:nvGrpSpPr>
        <p:grpSpPr bwMode="auto">
          <a:xfrm>
            <a:off x="1064568" y="6021288"/>
            <a:ext cx="3683000" cy="681037"/>
            <a:chOff x="643" y="4100"/>
            <a:chExt cx="2445" cy="462"/>
          </a:xfrm>
        </p:grpSpPr>
        <p:sp>
          <p:nvSpPr>
            <p:cNvPr id="50" name="WordArt 1681"/>
            <p:cNvSpPr>
              <a:spLocks noChangeArrowheads="1" noChangeShapeType="1" noTextEdit="1"/>
            </p:cNvSpPr>
            <p:nvPr/>
          </p:nvSpPr>
          <p:spPr bwMode="auto">
            <a:xfrm>
              <a:off x="926" y="4100"/>
              <a:ext cx="1863" cy="8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ja-JP" altLang="en-US" sz="10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免許番号　北海道知事免許　石狩（</a:t>
              </a:r>
              <a:r>
                <a:rPr lang="en-US" altLang="ja-JP" sz="10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3</a:t>
              </a:r>
              <a:r>
                <a:rPr lang="ja-JP" altLang="en-US" sz="10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/>
                  <a:ea typeface="ＭＳ Ｐゴシック"/>
                </a:rPr>
                <a:t>）第７３９２号</a:t>
              </a:r>
            </a:p>
          </p:txBody>
        </p:sp>
        <p:grpSp>
          <p:nvGrpSpPr>
            <p:cNvPr id="57" name="Group 1717"/>
            <p:cNvGrpSpPr>
              <a:grpSpLocks/>
            </p:cNvGrpSpPr>
            <p:nvPr/>
          </p:nvGrpSpPr>
          <p:grpSpPr bwMode="auto">
            <a:xfrm>
              <a:off x="643" y="4201"/>
              <a:ext cx="2445" cy="361"/>
              <a:chOff x="643" y="4201"/>
              <a:chExt cx="2445" cy="361"/>
            </a:xfrm>
          </p:grpSpPr>
          <p:sp>
            <p:nvSpPr>
              <p:cNvPr id="58" name="WordArt 1682"/>
              <p:cNvSpPr>
                <a:spLocks noChangeArrowheads="1" noChangeShapeType="1" noTextEdit="1"/>
              </p:cNvSpPr>
              <p:nvPr/>
            </p:nvSpPr>
            <p:spPr bwMode="auto">
              <a:xfrm>
                <a:off x="643" y="4201"/>
                <a:ext cx="2445" cy="136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ja-JP" altLang="en-US" sz="16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HG丸ｺﾞｼｯｸM-PRO"/>
                    <a:ea typeface="HG丸ｺﾞｼｯｸM-PRO"/>
                  </a:rPr>
                  <a:t>ダイニチキャピタル＆ホープ株式会社</a:t>
                </a:r>
              </a:p>
            </p:txBody>
          </p:sp>
          <p:sp>
            <p:nvSpPr>
              <p:cNvPr id="59" name="WordArt 1683"/>
              <p:cNvSpPr>
                <a:spLocks noChangeArrowheads="1" noChangeShapeType="1" noTextEdit="1"/>
              </p:cNvSpPr>
              <p:nvPr/>
            </p:nvSpPr>
            <p:spPr bwMode="auto">
              <a:xfrm>
                <a:off x="654" y="4357"/>
                <a:ext cx="2434" cy="91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ja-JP" altLang="en-US" sz="10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〒０６４－０８０４　札幌市中央区南４条西１５丁目３番５号　</a:t>
                </a:r>
                <a:r>
                  <a:rPr lang="en-US" altLang="ja-JP" sz="10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HOPE BLD.4F</a:t>
                </a:r>
                <a:endParaRPr lang="ja-JP" altLang="en-US" sz="10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/>
                  <a:ea typeface="ＭＳ Ｐゴシック"/>
                </a:endParaRPr>
              </a:p>
            </p:txBody>
          </p:sp>
          <p:sp>
            <p:nvSpPr>
              <p:cNvPr id="60" name="WordArt 1684"/>
              <p:cNvSpPr>
                <a:spLocks noChangeArrowheads="1" noChangeShapeType="1" noTextEdit="1"/>
              </p:cNvSpPr>
              <p:nvPr/>
            </p:nvSpPr>
            <p:spPr bwMode="auto">
              <a:xfrm>
                <a:off x="652" y="4471"/>
                <a:ext cx="2434" cy="91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ja-JP" altLang="en-US" sz="10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ウェブサイト：</a:t>
                </a:r>
                <a:r>
                  <a:rPr lang="en-US" altLang="ja-JP" sz="10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www.d-hope.jp</a:t>
                </a:r>
                <a:r>
                  <a:rPr lang="ja-JP" altLang="en-US" sz="10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　メール：</a:t>
                </a:r>
                <a:r>
                  <a:rPr lang="en-US" altLang="ja-JP" sz="10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/>
                    <a:ea typeface="ＭＳ Ｐゴシック"/>
                  </a:rPr>
                  <a:t>info@d-hope.jp</a:t>
                </a:r>
                <a:endParaRPr lang="ja-JP" altLang="en-US" sz="1000" kern="1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/>
                  <a:ea typeface="ＭＳ Ｐゴシック"/>
                </a:endParaRPr>
              </a:p>
            </p:txBody>
          </p:sp>
        </p:grpSp>
      </p:grpSp>
      <p:pic>
        <p:nvPicPr>
          <p:cNvPr id="61" name="Picture 1783" descr="フリーダイアル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16315" y="6015031"/>
            <a:ext cx="411573" cy="267007"/>
          </a:xfrm>
          <a:prstGeom prst="rect">
            <a:avLst/>
          </a:prstGeom>
          <a:noFill/>
        </p:spPr>
      </p:pic>
      <p:sp>
        <p:nvSpPr>
          <p:cNvPr id="62" name="テキスト ボックス 61"/>
          <p:cNvSpPr txBox="1"/>
          <p:nvPr/>
        </p:nvSpPr>
        <p:spPr>
          <a:xfrm>
            <a:off x="5727888" y="6027791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ヒラギノ角ゴ8" pitchFamily="50" charset="-128"/>
                <a:ea typeface="ヒラギノ角ゴ8" pitchFamily="50" charset="-128"/>
              </a:rPr>
              <a:t>０１２０－７３５－７０</a:t>
            </a:r>
            <a:r>
              <a:rPr lang="ja-JP" altLang="en-US" sz="1600" b="1" dirty="0">
                <a:latin typeface="ヒラギノ角ゴ8" pitchFamily="50" charset="-128"/>
                <a:ea typeface="ヒラギノ角ゴ8" pitchFamily="50" charset="-128"/>
              </a:rPr>
              <a:t>３</a:t>
            </a:r>
            <a:endParaRPr kumimoji="1" lang="ja-JP" altLang="en-US" b="1" dirty="0">
              <a:latin typeface="ヒラギノ角ゴ8" pitchFamily="50" charset="-128"/>
              <a:ea typeface="ヒラギノ角ゴ8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223832" y="624381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ヒラギノ角ゴ8" pitchFamily="50" charset="-128"/>
                <a:ea typeface="ヒラギノ角ゴ8" pitchFamily="50" charset="-128"/>
              </a:rPr>
              <a:t>TEL</a:t>
            </a:r>
            <a:endParaRPr kumimoji="1" lang="ja-JP" altLang="en-US" sz="1400" b="1" dirty="0">
              <a:latin typeface="ヒラギノ角ゴ8" pitchFamily="50" charset="-128"/>
              <a:ea typeface="ヒラギノ角ゴ8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223832" y="6459839"/>
            <a:ext cx="820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ヒラギノ角ゴ8" pitchFamily="50" charset="-128"/>
                <a:ea typeface="ヒラギノ角ゴ8" pitchFamily="50" charset="-128"/>
              </a:rPr>
              <a:t>FAX</a:t>
            </a:r>
            <a:endParaRPr kumimoji="1" lang="ja-JP" altLang="en-US" sz="1400" b="1" dirty="0">
              <a:latin typeface="ヒラギノ角ゴ8" pitchFamily="50" charset="-128"/>
              <a:ea typeface="ヒラギノ角ゴ8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795352" y="6252447"/>
            <a:ext cx="2452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ヒラギノ角ゴ8" pitchFamily="50" charset="-128"/>
                <a:ea typeface="ヒラギノ角ゴ8" pitchFamily="50" charset="-128"/>
              </a:rPr>
              <a:t>０１１－５１８－５４４</a:t>
            </a:r>
            <a:r>
              <a:rPr lang="ja-JP" altLang="en-US" sz="1400" b="1" dirty="0">
                <a:latin typeface="ヒラギノ角ゴ8" pitchFamily="50" charset="-128"/>
                <a:ea typeface="ヒラギノ角ゴ8" pitchFamily="50" charset="-128"/>
              </a:rPr>
              <a:t>０</a:t>
            </a:r>
            <a:endParaRPr kumimoji="1" lang="ja-JP" altLang="en-US" sz="1400" b="1" dirty="0">
              <a:latin typeface="ヒラギノ角ゴ8" pitchFamily="50" charset="-128"/>
              <a:ea typeface="ヒラギノ角ゴ8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799896" y="6459839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ヒラギノ角ゴ8" pitchFamily="50" charset="-128"/>
                <a:ea typeface="ヒラギノ角ゴ8" pitchFamily="50" charset="-128"/>
              </a:rPr>
              <a:t>０１１－５１８－５４４４</a:t>
            </a:r>
            <a:endParaRPr kumimoji="1" lang="ja-JP" altLang="en-US" sz="1600" b="1" dirty="0">
              <a:latin typeface="ヒラギノ角ゴ8" pitchFamily="50" charset="-128"/>
              <a:ea typeface="ヒラギノ角ゴ8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8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8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826</Words>
  <Application>Microsoft Office PowerPoint</Application>
  <PresentationFormat>A4 210 x 297 mm</PresentationFormat>
  <Paragraphs>178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ヒラギノ角ゴ8</vt:lpstr>
      <vt:lpstr>メイリオ</vt:lpstr>
      <vt:lpstr>Arial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T.Tamura</dc:creator>
  <cp:lastModifiedBy>sprkannno@d-hope.jp</cp:lastModifiedBy>
  <cp:revision>1731</cp:revision>
  <cp:lastPrinted>2021-04-11T23:40:31Z</cp:lastPrinted>
  <dcterms:created xsi:type="dcterms:W3CDTF">2009-10-20T08:16:16Z</dcterms:created>
  <dcterms:modified xsi:type="dcterms:W3CDTF">2021-04-11T23:40:36Z</dcterms:modified>
</cp:coreProperties>
</file>