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4" r:id="rId2"/>
  </p:sldIdLst>
  <p:sldSz cx="7559675" cy="1069181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北橋 誠" initials="北橋" lastIdx="3" clrIdx="0">
    <p:extLst>
      <p:ext uri="{19B8F6BF-5375-455C-9EA6-DF929625EA0E}">
        <p15:presenceInfo xmlns:p15="http://schemas.microsoft.com/office/powerpoint/2012/main" userId="39a03a1474673f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E6FA"/>
    <a:srgbClr val="1F1F70"/>
    <a:srgbClr val="852F3B"/>
    <a:srgbClr val="C91730"/>
    <a:srgbClr val="531D25"/>
    <a:srgbClr val="C16C5B"/>
    <a:srgbClr val="D1A44B"/>
    <a:srgbClr val="F6AF9D"/>
    <a:srgbClr val="D0B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p:scale>
          <a:sx n="75" d="100"/>
          <a:sy n="75" d="100"/>
        </p:scale>
        <p:origin x="873" y="-1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E7C0EF11-2C23-4346-B733-AD2E5E5CB38A}" type="datetimeFigureOut">
              <a:rPr kumimoji="1" lang="ja-JP" altLang="en-US" smtClean="0"/>
              <a:t>2020/10/19</a:t>
            </a:fld>
            <a:endParaRPr kumimoji="1" lang="ja-JP" altLang="en-US"/>
          </a:p>
        </p:txBody>
      </p:sp>
      <p:sp>
        <p:nvSpPr>
          <p:cNvPr id="4" name="スライド イメージ プレースホルダー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5DC9F9C-388B-482D-BFDF-619705366533}" type="slidenum">
              <a:rPr kumimoji="1" lang="ja-JP" altLang="en-US" smtClean="0"/>
              <a:t>‹#›</a:t>
            </a:fld>
            <a:endParaRPr kumimoji="1" lang="ja-JP" altLang="en-US"/>
          </a:p>
        </p:txBody>
      </p:sp>
    </p:spTree>
    <p:extLst>
      <p:ext uri="{BB962C8B-B14F-4D97-AF65-F5344CB8AC3E}">
        <p14:creationId xmlns:p14="http://schemas.microsoft.com/office/powerpoint/2010/main" val="1618283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a:r>
              <a:rPr lang="ja-JP" altLang="en-US" b="0" i="0" dirty="0">
                <a:solidFill>
                  <a:srgbClr val="4E4852"/>
                </a:solidFill>
                <a:effectLst/>
                <a:latin typeface="游ゴシック体"/>
              </a:rPr>
              <a:t>＜ご来場者へのお願い＞</a:t>
            </a:r>
          </a:p>
          <a:p>
            <a:pPr algn="l" fontAlgn="base"/>
            <a:r>
              <a:rPr lang="ja-JP" altLang="en-US" b="0" i="0" dirty="0">
                <a:solidFill>
                  <a:srgbClr val="4E4852"/>
                </a:solidFill>
                <a:effectLst/>
                <a:latin typeface="游ゴシック体"/>
              </a:rPr>
              <a:t>◇マスク着用にてご来場いただけますと幸いです。</a:t>
            </a:r>
          </a:p>
          <a:p>
            <a:pPr algn="l" fontAlgn="base"/>
            <a:r>
              <a:rPr lang="ja-JP" altLang="en-US" b="0" i="0" dirty="0">
                <a:solidFill>
                  <a:srgbClr val="4E4852"/>
                </a:solidFill>
                <a:effectLst/>
                <a:latin typeface="游ゴシック体"/>
              </a:rPr>
              <a:t>◇入室の際には、除菌シートもしくは、消毒液を準備しておりますので手指の消毒をしていただいていからご用意しております手袋の着用をお願いいたします。</a:t>
            </a:r>
          </a:p>
          <a:p>
            <a:pPr algn="l" fontAlgn="base"/>
            <a:r>
              <a:rPr lang="ja-JP" altLang="en-US" b="0" i="0" dirty="0">
                <a:solidFill>
                  <a:srgbClr val="4E4852"/>
                </a:solidFill>
                <a:effectLst/>
                <a:latin typeface="游ゴシック体"/>
              </a:rPr>
              <a:t> </a:t>
            </a:r>
          </a:p>
          <a:p>
            <a:pPr algn="l" fontAlgn="base"/>
            <a:r>
              <a:rPr lang="ja-JP" altLang="en-US" b="0" i="0" dirty="0">
                <a:solidFill>
                  <a:srgbClr val="4E4852"/>
                </a:solidFill>
                <a:effectLst/>
                <a:latin typeface="游ゴシック体"/>
              </a:rPr>
              <a:t> </a:t>
            </a:r>
          </a:p>
          <a:p>
            <a:pPr algn="l" fontAlgn="base"/>
            <a:r>
              <a:rPr lang="ja-JP" altLang="en-US" b="0" i="0" dirty="0">
                <a:solidFill>
                  <a:srgbClr val="4E4852"/>
                </a:solidFill>
                <a:effectLst/>
                <a:latin typeface="游ゴシック体"/>
              </a:rPr>
              <a:t>＜弊社スタッフ及び当日の対応について＞</a:t>
            </a:r>
          </a:p>
          <a:p>
            <a:pPr algn="l" fontAlgn="base"/>
            <a:br>
              <a:rPr lang="ja-JP" altLang="en-US" b="0" i="0" dirty="0">
                <a:solidFill>
                  <a:srgbClr val="4E4852"/>
                </a:solidFill>
                <a:effectLst/>
                <a:latin typeface="游ゴシック体"/>
              </a:rPr>
            </a:br>
            <a:r>
              <a:rPr lang="ja-JP" altLang="en-US" b="0" i="0" dirty="0">
                <a:solidFill>
                  <a:srgbClr val="4E4852"/>
                </a:solidFill>
                <a:effectLst/>
                <a:latin typeface="游ゴシック体"/>
              </a:rPr>
              <a:t>◆弊社スタッフについては、お客様同様、手指の消毒及びマスク着用にてご案内させいただきます。</a:t>
            </a:r>
          </a:p>
          <a:p>
            <a:pPr algn="l" fontAlgn="base"/>
            <a:r>
              <a:rPr lang="ja-JP" altLang="en-US" b="0" i="0" dirty="0">
                <a:solidFill>
                  <a:srgbClr val="4E4852"/>
                </a:solidFill>
                <a:effectLst/>
                <a:latin typeface="游ゴシック体"/>
              </a:rPr>
              <a:t>◆一度に室内が多人数になりますとご心配かと思いますので、ご案内の際には様子を見ながらゆとりを持ったご案内をさせていただきます。</a:t>
            </a:r>
          </a:p>
          <a:p>
            <a:pPr algn="l" fontAlgn="base"/>
            <a:r>
              <a:rPr lang="en-US" altLang="ja-JP" b="0" i="0" dirty="0">
                <a:solidFill>
                  <a:srgbClr val="4E4852"/>
                </a:solidFill>
                <a:effectLst/>
                <a:latin typeface="游ゴシック体"/>
              </a:rPr>
              <a:t>※</a:t>
            </a:r>
            <a:r>
              <a:rPr lang="ja-JP" altLang="en-US" b="0" i="0" dirty="0">
                <a:solidFill>
                  <a:srgbClr val="4E4852"/>
                </a:solidFill>
                <a:effectLst/>
                <a:latin typeface="游ゴシック体"/>
              </a:rPr>
              <a:t>入室まで少しお待ちいただくことがある可能性がございます。</a:t>
            </a:r>
          </a:p>
          <a:p>
            <a:pPr algn="l" fontAlgn="base"/>
            <a:r>
              <a:rPr lang="ja-JP" altLang="en-US" b="0" i="0" dirty="0">
                <a:solidFill>
                  <a:srgbClr val="4E4852"/>
                </a:solidFill>
                <a:effectLst/>
                <a:latin typeface="游ゴシック体"/>
              </a:rPr>
              <a:t>◆室内の定期的な換気をいたします。</a:t>
            </a:r>
          </a:p>
          <a:p>
            <a:pPr algn="l" fontAlgn="base"/>
            <a:br>
              <a:rPr lang="ja-JP" altLang="en-US" b="0" i="0" dirty="0">
                <a:solidFill>
                  <a:srgbClr val="4E4852"/>
                </a:solidFill>
                <a:effectLst/>
                <a:latin typeface="游ゴシック体"/>
              </a:rPr>
            </a:br>
            <a:br>
              <a:rPr lang="ja-JP" altLang="en-US" b="0" i="0" dirty="0">
                <a:solidFill>
                  <a:srgbClr val="4E4852"/>
                </a:solidFill>
                <a:effectLst/>
                <a:latin typeface="游ゴシック体"/>
              </a:rPr>
            </a:br>
            <a:endParaRPr lang="ja-JP" altLang="en-US" b="0" i="0" dirty="0">
              <a:solidFill>
                <a:srgbClr val="4E4852"/>
              </a:solidFill>
              <a:effectLst/>
              <a:latin typeface="游ゴシック体"/>
            </a:endParaRPr>
          </a:p>
          <a:p>
            <a:pPr algn="l" fontAlgn="base"/>
            <a:r>
              <a:rPr lang="ja-JP" altLang="en-US" b="0" i="0" dirty="0">
                <a:solidFill>
                  <a:srgbClr val="4E4852"/>
                </a:solidFill>
                <a:effectLst/>
                <a:latin typeface="游ゴシック体"/>
              </a:rPr>
              <a:t>ご来場いただきます皆様の安全を配慮し、見学会を開催させていただきますので何卒ご理解・ご協力の程、宜しくお願いいたします。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5DC9F9C-388B-482D-BFDF-619705366533}" type="slidenum">
              <a:rPr kumimoji="1" lang="ja-JP" altLang="en-US" smtClean="0"/>
              <a:t>1</a:t>
            </a:fld>
            <a:endParaRPr kumimoji="1" lang="ja-JP" altLang="en-US"/>
          </a:p>
        </p:txBody>
      </p:sp>
    </p:spTree>
    <p:extLst>
      <p:ext uri="{BB962C8B-B14F-4D97-AF65-F5344CB8AC3E}">
        <p14:creationId xmlns:p14="http://schemas.microsoft.com/office/powerpoint/2010/main" val="157772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2020/10/19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63C35D2-4976-4C9E-B7D8-53BE166CD31E}"/>
              </a:ext>
            </a:extLst>
          </p:cNvPr>
          <p:cNvSpPr txBox="1"/>
          <p:nvPr/>
        </p:nvSpPr>
        <p:spPr>
          <a:xfrm>
            <a:off x="412748" y="3376204"/>
            <a:ext cx="6930973" cy="2031325"/>
          </a:xfrm>
          <a:prstGeom prst="rect">
            <a:avLst/>
          </a:prstGeom>
          <a:noFill/>
        </p:spPr>
        <p:txBody>
          <a:bodyPr wrap="square">
            <a:spAutoFit/>
          </a:bodyPr>
          <a:lstStyle/>
          <a:p>
            <a:r>
              <a:rPr lang="ja-JP" altLang="en-US" sz="1800" dirty="0">
                <a:latin typeface="Meiryo UI" panose="020B0604030504040204" pitchFamily="50" charset="-128"/>
                <a:ea typeface="Meiryo UI" panose="020B0604030504040204" pitchFamily="50" charset="-128"/>
                <a:cs typeface="メイリオ" panose="020B0604030504040204" pitchFamily="50" charset="-128"/>
              </a:rPr>
              <a:t>マイホーム取得をご検討の皆様へ</a:t>
            </a:r>
            <a:endParaRPr lang="en-US" altLang="ja-JP" sz="1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800" dirty="0">
                <a:latin typeface="Meiryo UI" panose="020B0604030504040204" pitchFamily="50" charset="-128"/>
                <a:ea typeface="Meiryo UI" panose="020B0604030504040204" pitchFamily="50" charset="-128"/>
                <a:cs typeface="メイリオ" panose="020B0604030504040204" pitchFamily="50" charset="-128"/>
              </a:rPr>
              <a:t>　自宅＋賃貸住宅＝賃貸併用住宅のご提案です。</a:t>
            </a:r>
            <a:endParaRPr lang="en-US" altLang="ja-JP" sz="1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800" dirty="0">
                <a:latin typeface="Meiryo UI" panose="020B0604030504040204" pitchFamily="50" charset="-128"/>
                <a:ea typeface="Meiryo UI" panose="020B0604030504040204" pitchFamily="50" charset="-128"/>
                <a:cs typeface="メイリオ" panose="020B0604030504040204" pitchFamily="50" charset="-128"/>
              </a:rPr>
              <a:t>２０３０年の新幹線開業予定に伴い、自然豊かなニセコ倶知安エリアが首都圏につながります。</a:t>
            </a:r>
            <a:endParaRPr lang="en-US" altLang="ja-JP" sz="1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800" dirty="0">
                <a:latin typeface="Meiryo UI" panose="020B0604030504040204" pitchFamily="50" charset="-128"/>
                <a:ea typeface="Meiryo UI" panose="020B0604030504040204" pitchFamily="50" charset="-128"/>
                <a:cs typeface="メイリオ" panose="020B0604030504040204" pitchFamily="50" charset="-128"/>
              </a:rPr>
              <a:t>　人の流入が見込めるこのエリアでは、安定した賃貸住宅ニーズが見込めます。マイホーム取得と同時に貸室からの家賃収入も得て、住宅ローンの返済負担の軽減・資産形成をご提案します。</a:t>
            </a:r>
            <a:endParaRPr lang="en-US" altLang="ja-JP" sz="1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F3102571-EA64-4EDA-8CEE-F75F97F8E035}"/>
              </a:ext>
            </a:extLst>
          </p:cNvPr>
          <p:cNvSpPr/>
          <p:nvPr/>
        </p:nvSpPr>
        <p:spPr>
          <a:xfrm>
            <a:off x="90950" y="634636"/>
            <a:ext cx="7377769" cy="1437058"/>
          </a:xfrm>
          <a:prstGeom prst="rect">
            <a:avLst/>
          </a:prstGeom>
        </p:spPr>
        <p:txBody>
          <a:bodyPr wrap="square" lIns="82040" tIns="41020" rIns="82040" bIns="41020">
            <a:spAutoFit/>
          </a:bodyPr>
          <a:lstStyle/>
          <a:p>
            <a:pPr algn="ctr"/>
            <a:r>
              <a:rPr lang="ja-JP" altLang="en-US" sz="4400"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新築建売</a:t>
            </a:r>
            <a:r>
              <a:rPr lang="ja-JP" altLang="en-US" sz="4400" b="1"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賃貸併用住宅</a:t>
            </a:r>
            <a:endParaRPr lang="en-US" altLang="ja-JP" sz="4400" b="1"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b="1"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オープンハウス開催</a:t>
            </a:r>
            <a:endParaRPr lang="en-US" altLang="ja-JP" sz="4400" b="1"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E81AC4F2-CA39-46C4-A902-EAE5D2176C57}"/>
              </a:ext>
            </a:extLst>
          </p:cNvPr>
          <p:cNvSpPr/>
          <p:nvPr/>
        </p:nvSpPr>
        <p:spPr>
          <a:xfrm>
            <a:off x="2406125" y="107331"/>
            <a:ext cx="2747418" cy="723099"/>
          </a:xfrm>
          <a:prstGeom prst="rect">
            <a:avLst/>
          </a:prstGeom>
        </p:spPr>
        <p:txBody>
          <a:bodyPr wrap="square">
            <a:spAutoFit/>
          </a:bodyPr>
          <a:lstStyle/>
          <a:p>
            <a:r>
              <a:rPr lang="en-US" altLang="ja-JP" sz="4000" dirty="0">
                <a:ln w="0"/>
                <a:solidFill>
                  <a:schemeClr val="accent6">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Casa</a:t>
            </a:r>
            <a:r>
              <a:rPr lang="ja-JP" altLang="en-US" sz="4000" dirty="0">
                <a:ln w="0"/>
                <a:solidFill>
                  <a:schemeClr val="accent6">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dirty="0">
                <a:ln w="0"/>
                <a:solidFill>
                  <a:schemeClr val="accent6">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Nico</a:t>
            </a:r>
            <a:endParaRPr lang="en-US" altLang="ja-JP" sz="4000" b="1" dirty="0">
              <a:solidFill>
                <a:schemeClr val="accent6">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E8315479-E8F7-4E6F-98ED-4897CBC77BC2}"/>
              </a:ext>
            </a:extLst>
          </p:cNvPr>
          <p:cNvSpPr/>
          <p:nvPr/>
        </p:nvSpPr>
        <p:spPr>
          <a:xfrm>
            <a:off x="1268269" y="1762426"/>
            <a:ext cx="7061999" cy="744561"/>
          </a:xfrm>
          <a:prstGeom prst="rect">
            <a:avLst/>
          </a:prstGeom>
        </p:spPr>
        <p:txBody>
          <a:bodyPr wrap="square" lIns="82040" tIns="41020" rIns="82040" bIns="41020">
            <a:spAutoFit/>
          </a:bodyPr>
          <a:lstStyle/>
          <a:p>
            <a:r>
              <a:rPr lang="en-US" altLang="ja-JP" sz="3200" b="1" dirty="0">
                <a:effectLst>
                  <a:outerShdw blurRad="38100" dist="38100" dir="2700000" algn="tl">
                    <a:srgbClr val="000000">
                      <a:alpha val="43137"/>
                    </a:srgbClr>
                  </a:outerShdw>
                </a:effectLst>
                <a:latin typeface="+mj-ea"/>
                <a:ea typeface="+mj-ea"/>
              </a:rPr>
              <a:t>2020</a:t>
            </a:r>
            <a:r>
              <a:rPr lang="ja-JP" altLang="en-US" sz="2500" b="1" dirty="0">
                <a:effectLst>
                  <a:outerShdw blurRad="38100" dist="38100" dir="2700000" algn="tl">
                    <a:srgbClr val="000000">
                      <a:alpha val="43137"/>
                    </a:srgbClr>
                  </a:outerShdw>
                </a:effectLst>
                <a:latin typeface="+mj-ea"/>
                <a:ea typeface="+mj-ea"/>
              </a:rPr>
              <a:t>年 </a:t>
            </a:r>
            <a:r>
              <a:rPr lang="ja-JP" altLang="en-US" sz="4300" b="1" dirty="0">
                <a:effectLst>
                  <a:outerShdw blurRad="38100" dist="38100" dir="2700000" algn="tl">
                    <a:srgbClr val="000000">
                      <a:alpha val="43137"/>
                    </a:srgbClr>
                  </a:outerShdw>
                </a:effectLst>
                <a:latin typeface="+mj-ea"/>
                <a:ea typeface="+mj-ea"/>
              </a:rPr>
              <a:t>１１</a:t>
            </a:r>
            <a:r>
              <a:rPr lang="ja-JP" altLang="en-US" sz="2900" b="1" dirty="0">
                <a:effectLst>
                  <a:outerShdw blurRad="38100" dist="38100" dir="2700000" algn="tl">
                    <a:srgbClr val="000000">
                      <a:alpha val="43137"/>
                    </a:srgbClr>
                  </a:outerShdw>
                </a:effectLst>
                <a:latin typeface="+mj-ea"/>
                <a:ea typeface="+mj-ea"/>
              </a:rPr>
              <a:t>月</a:t>
            </a:r>
            <a:r>
              <a:rPr lang="ja-JP" altLang="en-US" sz="4300" b="1" dirty="0">
                <a:effectLst>
                  <a:outerShdw blurRad="38100" dist="38100" dir="2700000" algn="tl">
                    <a:srgbClr val="000000">
                      <a:alpha val="43137"/>
                    </a:srgbClr>
                  </a:outerShdw>
                </a:effectLst>
                <a:latin typeface="ＭＳ Ｐゴシック"/>
                <a:ea typeface="+mj-ea"/>
              </a:rPr>
              <a:t>７</a:t>
            </a:r>
            <a:r>
              <a:rPr lang="ja-JP" altLang="en-US" sz="3200" b="1" dirty="0">
                <a:effectLst>
                  <a:outerShdw blurRad="38100" dist="38100" dir="2700000" algn="tl">
                    <a:srgbClr val="000000">
                      <a:alpha val="43137"/>
                    </a:srgbClr>
                  </a:outerShdw>
                </a:effectLst>
                <a:latin typeface="ＭＳ Ｐゴシック"/>
                <a:ea typeface="+mj-ea"/>
              </a:rPr>
              <a:t>日</a:t>
            </a:r>
            <a:r>
              <a:rPr lang="en-US" altLang="ja-JP" sz="2400" b="1" dirty="0">
                <a:solidFill>
                  <a:schemeClr val="accent5"/>
                </a:solidFill>
                <a:effectLst>
                  <a:outerShdw blurRad="38100" dist="38100" dir="2700000" algn="tl">
                    <a:srgbClr val="000000">
                      <a:alpha val="43137"/>
                    </a:srgbClr>
                  </a:outerShdw>
                </a:effectLst>
                <a:latin typeface="ＭＳ Ｐゴシック"/>
                <a:ea typeface="+mj-ea"/>
              </a:rPr>
              <a:t>(</a:t>
            </a:r>
            <a:r>
              <a:rPr lang="ja-JP" altLang="en-US" sz="2400" b="1" dirty="0">
                <a:solidFill>
                  <a:schemeClr val="accent5"/>
                </a:solidFill>
                <a:effectLst>
                  <a:outerShdw blurRad="38100" dist="38100" dir="2700000" algn="tl">
                    <a:srgbClr val="000000">
                      <a:alpha val="43137"/>
                    </a:srgbClr>
                  </a:outerShdw>
                </a:effectLst>
                <a:latin typeface="ＭＳ Ｐゴシック"/>
                <a:ea typeface="+mj-ea"/>
              </a:rPr>
              <a:t>土</a:t>
            </a:r>
            <a:r>
              <a:rPr lang="en-US" altLang="ja-JP" sz="2400" b="1" dirty="0">
                <a:solidFill>
                  <a:schemeClr val="accent5"/>
                </a:solidFill>
                <a:effectLst>
                  <a:outerShdw blurRad="38100" dist="38100" dir="2700000" algn="tl">
                    <a:srgbClr val="000000">
                      <a:alpha val="43137"/>
                    </a:srgbClr>
                  </a:outerShdw>
                </a:effectLst>
                <a:latin typeface="ＭＳ Ｐゴシック"/>
                <a:ea typeface="+mj-ea"/>
              </a:rPr>
              <a:t>)</a:t>
            </a:r>
            <a:r>
              <a:rPr lang="ja-JP" altLang="en-US" sz="4300" b="1" dirty="0">
                <a:effectLst>
                  <a:outerShdw blurRad="38100" dist="38100" dir="2700000" algn="tl">
                    <a:srgbClr val="000000">
                      <a:alpha val="43137"/>
                    </a:srgbClr>
                  </a:outerShdw>
                </a:effectLst>
                <a:latin typeface="ＭＳ Ｐゴシック"/>
                <a:ea typeface="+mj-ea"/>
              </a:rPr>
              <a:t>８</a:t>
            </a:r>
            <a:r>
              <a:rPr lang="ja-JP" altLang="en-US" sz="3200" b="1" dirty="0">
                <a:effectLst>
                  <a:outerShdw blurRad="38100" dist="38100" dir="2700000" algn="tl">
                    <a:srgbClr val="000000">
                      <a:alpha val="43137"/>
                    </a:srgbClr>
                  </a:outerShdw>
                </a:effectLst>
                <a:latin typeface="+mj-ea"/>
                <a:ea typeface="+mj-ea"/>
              </a:rPr>
              <a:t>日</a:t>
            </a:r>
            <a:r>
              <a:rPr lang="en-US" altLang="ja-JP" sz="2400" b="1" dirty="0">
                <a:solidFill>
                  <a:srgbClr val="FF0000"/>
                </a:solidFill>
                <a:effectLst>
                  <a:outerShdw blurRad="38100" dist="38100" dir="2700000" algn="tl">
                    <a:srgbClr val="000000">
                      <a:alpha val="43137"/>
                    </a:srgbClr>
                  </a:outerShdw>
                </a:effectLst>
                <a:latin typeface="+mj-ea"/>
                <a:ea typeface="+mj-ea"/>
              </a:rPr>
              <a:t>(</a:t>
            </a:r>
            <a:r>
              <a:rPr lang="ja-JP" altLang="en-US" sz="2400" b="1" dirty="0">
                <a:solidFill>
                  <a:srgbClr val="FF0000"/>
                </a:solidFill>
                <a:effectLst>
                  <a:outerShdw blurRad="38100" dist="38100" dir="2700000" algn="tl">
                    <a:srgbClr val="000000">
                      <a:alpha val="43137"/>
                    </a:srgbClr>
                  </a:outerShdw>
                </a:effectLst>
                <a:latin typeface="+mj-ea"/>
                <a:ea typeface="+mj-ea"/>
              </a:rPr>
              <a:t>日）</a:t>
            </a:r>
          </a:p>
        </p:txBody>
      </p:sp>
      <p:sp>
        <p:nvSpPr>
          <p:cNvPr id="3" name="正方形/長方形 2">
            <a:extLst>
              <a:ext uri="{FF2B5EF4-FFF2-40B4-BE49-F238E27FC236}">
                <a16:creationId xmlns:a16="http://schemas.microsoft.com/office/drawing/2014/main" id="{527A809A-EF66-4926-9221-F6BEB8B1A26D}"/>
              </a:ext>
            </a:extLst>
          </p:cNvPr>
          <p:cNvSpPr/>
          <p:nvPr/>
        </p:nvSpPr>
        <p:spPr>
          <a:xfrm>
            <a:off x="412748" y="2521703"/>
            <a:ext cx="6930973" cy="452173"/>
          </a:xfrm>
          <a:prstGeom prst="rect">
            <a:avLst/>
          </a:prstGeom>
        </p:spPr>
        <p:txBody>
          <a:bodyPr wrap="square" lIns="82040" tIns="41020" rIns="82040" bIns="41020">
            <a:spAutoFit/>
          </a:bodyPr>
          <a:lstStyle/>
          <a:p>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電話予約制　</a:t>
            </a:r>
            <a:r>
              <a:rPr lang="en-US" altLang="ja-JP" sz="2400" b="1" dirty="0">
                <a:latin typeface="メイリオ" panose="020B0604030504040204" pitchFamily="50" charset="-128"/>
                <a:ea typeface="メイリオ" panose="020B0604030504040204" pitchFamily="50" charset="-128"/>
              </a:rPr>
              <a:t>11</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00</a:t>
            </a:r>
            <a:r>
              <a:rPr lang="ja-JP" altLang="en-US" sz="2400" b="1" dirty="0">
                <a:latin typeface="メイリオ" panose="020B0604030504040204" pitchFamily="50" charset="-128"/>
                <a:ea typeface="メイリオ" panose="020B0604030504040204" pitchFamily="50" charset="-128"/>
              </a:rPr>
              <a:t>～1</a:t>
            </a:r>
            <a:r>
              <a:rPr lang="en-US" altLang="ja-JP" sz="2400" b="1" dirty="0">
                <a:latin typeface="メイリオ" panose="020B0604030504040204" pitchFamily="50" charset="-128"/>
                <a:ea typeface="メイリオ" panose="020B0604030504040204" pitchFamily="50" charset="-128"/>
              </a:rPr>
              <a:t>6</a:t>
            </a:r>
            <a:r>
              <a:rPr lang="ja-JP" altLang="en-US" sz="2400" b="1" dirty="0">
                <a:latin typeface="メイリオ" panose="020B0604030504040204" pitchFamily="50" charset="-128"/>
                <a:ea typeface="メイリオ" panose="020B0604030504040204" pitchFamily="50" charset="-128"/>
              </a:rPr>
              <a:t>:00（</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日</a:t>
            </a:r>
            <a:r>
              <a:rPr lang="en-US" altLang="ja-JP" sz="2400" b="1" dirty="0">
                <a:latin typeface="メイリオ" panose="020B0604030504040204" pitchFamily="50" charset="-128"/>
                <a:ea typeface="メイリオ" panose="020B0604030504040204" pitchFamily="50" charset="-128"/>
              </a:rPr>
              <a:t>4</a:t>
            </a:r>
            <a:r>
              <a:rPr lang="ja-JP" altLang="en-US" sz="2400" b="1" dirty="0">
                <a:latin typeface="メイリオ" panose="020B0604030504040204" pitchFamily="50" charset="-128"/>
                <a:ea typeface="メイリオ" panose="020B0604030504040204" pitchFamily="50" charset="-128"/>
              </a:rPr>
              <a:t>組限定）</a:t>
            </a:r>
            <a:endParaRPr lang="ja-JP" altLang="en-US" sz="2400" dirty="0">
              <a:latin typeface="メイリオ" panose="020B0604030504040204" pitchFamily="50" charset="-128"/>
              <a:ea typeface="メイリオ" panose="020B0604030504040204" pitchFamily="50" charset="-128"/>
            </a:endParaRPr>
          </a:p>
        </p:txBody>
      </p:sp>
      <p:sp>
        <p:nvSpPr>
          <p:cNvPr id="5" name="テキスト ボックス 31">
            <a:extLst>
              <a:ext uri="{FF2B5EF4-FFF2-40B4-BE49-F238E27FC236}">
                <a16:creationId xmlns:a16="http://schemas.microsoft.com/office/drawing/2014/main" id="{118FF8CC-5532-48DB-B6B1-C31CBFCC152C}"/>
              </a:ext>
            </a:extLst>
          </p:cNvPr>
          <p:cNvSpPr txBox="1"/>
          <p:nvPr/>
        </p:nvSpPr>
        <p:spPr>
          <a:xfrm>
            <a:off x="987321" y="2973397"/>
            <a:ext cx="5684457" cy="452173"/>
          </a:xfrm>
          <a:prstGeom prst="rect">
            <a:avLst/>
          </a:prstGeom>
          <a:noFill/>
        </p:spPr>
        <p:txBody>
          <a:bodyPr wrap="square" lIns="82040" tIns="41020" rIns="82040" bIns="41020"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ja-JP" altLang="en-US" sz="2400" b="1" dirty="0">
                <a:latin typeface="メイリオ" panose="020B0604030504040204" pitchFamily="50" charset="-128"/>
                <a:ea typeface="メイリオ" panose="020B0604030504040204" pitchFamily="50" charset="-128"/>
              </a:rPr>
              <a:t>会場：倶知安町北</a:t>
            </a:r>
            <a:r>
              <a:rPr lang="en-US" altLang="ja-JP" sz="2400" b="1" dirty="0">
                <a:latin typeface="メイリオ" panose="020B0604030504040204" pitchFamily="50" charset="-128"/>
                <a:ea typeface="メイリオ" panose="020B0604030504040204" pitchFamily="50" charset="-128"/>
              </a:rPr>
              <a:t>5</a:t>
            </a:r>
            <a:r>
              <a:rPr lang="ja-JP" altLang="en-US" sz="2400" b="1" dirty="0">
                <a:latin typeface="メイリオ" panose="020B0604030504040204" pitchFamily="50" charset="-128"/>
                <a:ea typeface="メイリオ" panose="020B0604030504040204" pitchFamily="50" charset="-128"/>
              </a:rPr>
              <a:t>条西</a:t>
            </a:r>
            <a:r>
              <a:rPr lang="en-US" altLang="ja-JP" sz="2400" b="1" dirty="0">
                <a:latin typeface="メイリオ" panose="020B0604030504040204" pitchFamily="50" charset="-128"/>
                <a:ea typeface="メイリオ" panose="020B0604030504040204" pitchFamily="50" charset="-128"/>
              </a:rPr>
              <a:t>3</a:t>
            </a:r>
            <a:r>
              <a:rPr lang="ja-JP" altLang="en-US" sz="2400" b="1" dirty="0">
                <a:latin typeface="メイリオ" panose="020B0604030504040204" pitchFamily="50" charset="-128"/>
                <a:ea typeface="メイリオ" panose="020B0604030504040204" pitchFamily="50" charset="-128"/>
              </a:rPr>
              <a:t>丁目</a:t>
            </a:r>
            <a:r>
              <a:rPr lang="en-US" altLang="ja-JP" sz="2400" b="1" dirty="0">
                <a:latin typeface="メイリオ" panose="020B0604030504040204" pitchFamily="50" charset="-128"/>
                <a:ea typeface="メイリオ" panose="020B0604030504040204" pitchFamily="50" charset="-128"/>
              </a:rPr>
              <a:t>1-13</a:t>
            </a:r>
            <a:endParaRPr lang="ja-JP" altLang="en-US" sz="2400" dirty="0"/>
          </a:p>
        </p:txBody>
      </p:sp>
      <p:sp>
        <p:nvSpPr>
          <p:cNvPr id="7" name="正方形/長方形 6">
            <a:extLst>
              <a:ext uri="{FF2B5EF4-FFF2-40B4-BE49-F238E27FC236}">
                <a16:creationId xmlns:a16="http://schemas.microsoft.com/office/drawing/2014/main" id="{7E06177F-9A61-4129-969A-24DC40F28557}"/>
              </a:ext>
            </a:extLst>
          </p:cNvPr>
          <p:cNvSpPr/>
          <p:nvPr/>
        </p:nvSpPr>
        <p:spPr>
          <a:xfrm>
            <a:off x="315380" y="9624747"/>
            <a:ext cx="7028341" cy="90172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40" tIns="41020" rIns="82040" bIns="41020" rtlCol="0" anchor="ctr"/>
          <a:lstStyle/>
          <a:p>
            <a:pPr algn="ctr"/>
            <a:r>
              <a:rPr kumimoji="1" lang="ja-JP" altLang="en-US" dirty="0">
                <a:solidFill>
                  <a:schemeClr val="tx1">
                    <a:lumMod val="75000"/>
                    <a:lumOff val="25000"/>
                  </a:schemeClr>
                </a:solidFill>
              </a:rPr>
              <a:t>　　　　　　　　　　　　　</a:t>
            </a:r>
          </a:p>
        </p:txBody>
      </p:sp>
      <p:pic>
        <p:nvPicPr>
          <p:cNvPr id="15" name="図 14">
            <a:extLst>
              <a:ext uri="{FF2B5EF4-FFF2-40B4-BE49-F238E27FC236}">
                <a16:creationId xmlns:a16="http://schemas.microsoft.com/office/drawing/2014/main" id="{907E994D-5D2E-4944-BD1B-42DCC8205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48" y="9715331"/>
            <a:ext cx="1868682" cy="720560"/>
          </a:xfrm>
          <a:prstGeom prst="rect">
            <a:avLst/>
          </a:prstGeom>
        </p:spPr>
      </p:pic>
      <p:sp>
        <p:nvSpPr>
          <p:cNvPr id="19" name="正方形/長方形 18">
            <a:extLst>
              <a:ext uri="{FF2B5EF4-FFF2-40B4-BE49-F238E27FC236}">
                <a16:creationId xmlns:a16="http://schemas.microsoft.com/office/drawing/2014/main" id="{2F9C2EE7-C600-4AB3-9919-02D383AC83B8}"/>
              </a:ext>
            </a:extLst>
          </p:cNvPr>
          <p:cNvSpPr/>
          <p:nvPr/>
        </p:nvSpPr>
        <p:spPr>
          <a:xfrm>
            <a:off x="2406428" y="9777518"/>
            <a:ext cx="5062291" cy="738664"/>
          </a:xfrm>
          <a:prstGeom prst="rect">
            <a:avLst/>
          </a:prstGeom>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予約お申込み先）倶知安町北４条西３丁目２－２　</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ダイニチキャピタル＆ホープ㈱　ニセコ・倶知安支店　</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０１３６</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５５</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５４７７    </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０１３６</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５５</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５４３７</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id="{DADC9645-74A7-457D-A10C-FF82A06B0B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48" t="17116" r="17119" b="6052"/>
          <a:stretch/>
        </p:blipFill>
        <p:spPr>
          <a:xfrm>
            <a:off x="329114" y="6261691"/>
            <a:ext cx="4529700" cy="3317764"/>
          </a:xfrm>
          <a:prstGeom prst="rect">
            <a:avLst/>
          </a:prstGeom>
        </p:spPr>
      </p:pic>
      <p:sp>
        <p:nvSpPr>
          <p:cNvPr id="27" name="テキスト ボックス 26">
            <a:extLst>
              <a:ext uri="{FF2B5EF4-FFF2-40B4-BE49-F238E27FC236}">
                <a16:creationId xmlns:a16="http://schemas.microsoft.com/office/drawing/2014/main" id="{43B2977A-31C6-4FB5-8E5D-F031CBFA0A87}"/>
              </a:ext>
            </a:extLst>
          </p:cNvPr>
          <p:cNvSpPr txBox="1"/>
          <p:nvPr/>
        </p:nvSpPr>
        <p:spPr>
          <a:xfrm>
            <a:off x="4062376" y="5302569"/>
            <a:ext cx="3336115" cy="2308324"/>
          </a:xfrm>
          <a:prstGeom prst="rect">
            <a:avLst/>
          </a:prstGeom>
          <a:solidFill>
            <a:srgbClr val="FFFFFF">
              <a:alpha val="43137"/>
            </a:srgbClr>
          </a:solidFill>
        </p:spPr>
        <p:txBody>
          <a:bodyPr wrap="square" rtlCol="0">
            <a:spAutoFit/>
          </a:bodyPr>
          <a:lstStyle/>
          <a:p>
            <a:pPr algn="l" fontAlgn="base"/>
            <a:r>
              <a:rPr lang="ja-JP" altLang="en-US" sz="1200" b="1" i="0" dirty="0">
                <a:effectLst/>
                <a:latin typeface="游ゴシック体"/>
              </a:rPr>
              <a:t>　　　　　　＜ご来場者様へのお願い＞</a:t>
            </a:r>
          </a:p>
          <a:p>
            <a:pPr algn="l" fontAlgn="base"/>
            <a:r>
              <a:rPr lang="ja-JP" altLang="en-US" sz="1200" b="0" i="0" dirty="0">
                <a:solidFill>
                  <a:srgbClr val="4E4852"/>
                </a:solidFill>
                <a:effectLst/>
                <a:latin typeface="游ゴシック体"/>
              </a:rPr>
              <a:t>◇マスク着用にてご来場いただけますと幸いです。</a:t>
            </a:r>
          </a:p>
          <a:p>
            <a:pPr algn="l" fontAlgn="base"/>
            <a:r>
              <a:rPr lang="ja-JP" altLang="en-US" sz="1200" b="0" i="0" dirty="0">
                <a:solidFill>
                  <a:srgbClr val="4E4852"/>
                </a:solidFill>
                <a:effectLst/>
                <a:latin typeface="游ゴシック体"/>
              </a:rPr>
              <a:t>◇入室の際には、消毒液を準備しておりますので手指の消毒をしていただいていからご用意しております手袋の着用をお願いいたします。</a:t>
            </a:r>
          </a:p>
          <a:p>
            <a:pPr algn="l" fontAlgn="base"/>
            <a:r>
              <a:rPr lang="ja-JP" altLang="en-US" sz="1200" b="0" i="0" dirty="0">
                <a:solidFill>
                  <a:srgbClr val="4E4852"/>
                </a:solidFill>
                <a:effectLst/>
                <a:latin typeface="游ゴシック体"/>
              </a:rPr>
              <a:t>  　　</a:t>
            </a:r>
            <a:r>
              <a:rPr lang="ja-JP" altLang="en-US" sz="1200" b="1" i="0" dirty="0">
                <a:effectLst/>
                <a:latin typeface="游ゴシック体"/>
              </a:rPr>
              <a:t>＜弊社スタッフ及び当日の対応について＞</a:t>
            </a:r>
          </a:p>
          <a:p>
            <a:pPr algn="l" fontAlgn="base"/>
            <a:r>
              <a:rPr lang="ja-JP" altLang="en-US" sz="1200" b="0" i="0" dirty="0">
                <a:solidFill>
                  <a:srgbClr val="4E4852"/>
                </a:solidFill>
                <a:effectLst/>
                <a:latin typeface="游ゴシック体"/>
              </a:rPr>
              <a:t>◆一度に室内が多人数になりますとご心配かと思いますので、ご案内は予約制にて承ります。</a:t>
            </a:r>
          </a:p>
          <a:p>
            <a:pPr algn="l" fontAlgn="base"/>
            <a:r>
              <a:rPr lang="ja-JP" altLang="en-US" sz="1200" b="0" i="0" dirty="0">
                <a:solidFill>
                  <a:srgbClr val="4E4852"/>
                </a:solidFill>
                <a:effectLst/>
                <a:latin typeface="游ゴシック体"/>
              </a:rPr>
              <a:t>◆室内の定期的な換気をいたします。</a:t>
            </a:r>
          </a:p>
          <a:p>
            <a:pPr algn="l" fontAlgn="base"/>
            <a:r>
              <a:rPr lang="ja-JP" altLang="en-US" sz="1200" b="0" i="0" dirty="0">
                <a:solidFill>
                  <a:srgbClr val="4E4852"/>
                </a:solidFill>
                <a:effectLst/>
                <a:latin typeface="游ゴシック体"/>
              </a:rPr>
              <a:t>　皆様の安全を配慮し、見学会を開催させていただきますので何卒ご理解・ご協力の程、宜しくお願いいたします。</a:t>
            </a:r>
          </a:p>
        </p:txBody>
      </p:sp>
      <p:sp>
        <p:nvSpPr>
          <p:cNvPr id="28" name="テキスト ボックス 27">
            <a:extLst>
              <a:ext uri="{FF2B5EF4-FFF2-40B4-BE49-F238E27FC236}">
                <a16:creationId xmlns:a16="http://schemas.microsoft.com/office/drawing/2014/main" id="{3819D554-7E38-4DD8-8EBC-36519A0593B1}"/>
              </a:ext>
            </a:extLst>
          </p:cNvPr>
          <p:cNvSpPr txBox="1"/>
          <p:nvPr/>
        </p:nvSpPr>
        <p:spPr>
          <a:xfrm>
            <a:off x="6595370" y="9136605"/>
            <a:ext cx="694576" cy="329468"/>
          </a:xfrm>
          <a:prstGeom prst="rect">
            <a:avLst/>
          </a:prstGeom>
          <a:solidFill>
            <a:schemeClr val="bg1"/>
          </a:solidFill>
          <a:ln>
            <a:noFill/>
          </a:ln>
        </p:spPr>
        <p:txBody>
          <a:bodyPr vert="horz" wrap="square" lIns="102181" tIns="102181" rIns="102181" bIns="102181" rtlCol="0" anchor="ctr" anchorCtr="1">
            <a:spAutoFit/>
          </a:bodyPr>
          <a:lstStyle/>
          <a:p>
            <a:r>
              <a:rPr lang="ja-JP" altLang="en-US" sz="800" b="1" dirty="0">
                <a:solidFill>
                  <a:srgbClr val="C16C5B"/>
                </a:solidFill>
                <a:latin typeface="メイリオ" panose="020B0604030504040204" pitchFamily="50" charset="-128"/>
                <a:ea typeface="メイリオ" panose="020B0604030504040204" pitchFamily="50" charset="-128"/>
              </a:rPr>
              <a:t>倶知安駅</a:t>
            </a:r>
          </a:p>
        </p:txBody>
      </p:sp>
      <p:cxnSp>
        <p:nvCxnSpPr>
          <p:cNvPr id="29" name="直線コネクタ 28">
            <a:extLst>
              <a:ext uri="{FF2B5EF4-FFF2-40B4-BE49-F238E27FC236}">
                <a16:creationId xmlns:a16="http://schemas.microsoft.com/office/drawing/2014/main" id="{9476EEB8-1A88-4DA5-8569-8157B204A990}"/>
              </a:ext>
            </a:extLst>
          </p:cNvPr>
          <p:cNvCxnSpPr>
            <a:cxnSpLocks/>
          </p:cNvCxnSpPr>
          <p:nvPr/>
        </p:nvCxnSpPr>
        <p:spPr>
          <a:xfrm flipH="1">
            <a:off x="4994988" y="9116276"/>
            <a:ext cx="902839" cy="0"/>
          </a:xfrm>
          <a:prstGeom prst="line">
            <a:avLst/>
          </a:prstGeom>
          <a:ln w="57150">
            <a:solidFill>
              <a:srgbClr val="F6DDC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59219A2-1024-4A98-8579-5BB78E304047}"/>
              </a:ext>
            </a:extLst>
          </p:cNvPr>
          <p:cNvCxnSpPr>
            <a:cxnSpLocks/>
          </p:cNvCxnSpPr>
          <p:nvPr/>
        </p:nvCxnSpPr>
        <p:spPr>
          <a:xfrm flipH="1">
            <a:off x="5027930" y="8594450"/>
            <a:ext cx="817567" cy="0"/>
          </a:xfrm>
          <a:prstGeom prst="line">
            <a:avLst/>
          </a:prstGeom>
          <a:ln w="57150">
            <a:solidFill>
              <a:srgbClr val="F6DDC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CA479D8-D76B-4B3F-8AE6-2465F07A8CB8}"/>
              </a:ext>
            </a:extLst>
          </p:cNvPr>
          <p:cNvCxnSpPr>
            <a:cxnSpLocks/>
          </p:cNvCxnSpPr>
          <p:nvPr/>
        </p:nvCxnSpPr>
        <p:spPr>
          <a:xfrm flipH="1" flipV="1">
            <a:off x="4994988" y="7923555"/>
            <a:ext cx="2165893" cy="12378"/>
          </a:xfrm>
          <a:prstGeom prst="line">
            <a:avLst/>
          </a:prstGeom>
          <a:ln w="152400">
            <a:solidFill>
              <a:srgbClr val="F6DDC2"/>
            </a:solidFill>
          </a:ln>
        </p:spPr>
        <p:style>
          <a:lnRef idx="1">
            <a:schemeClr val="accent1"/>
          </a:lnRef>
          <a:fillRef idx="0">
            <a:schemeClr val="accent1"/>
          </a:fillRef>
          <a:effectRef idx="0">
            <a:schemeClr val="accent1"/>
          </a:effectRef>
          <a:fontRef idx="minor">
            <a:schemeClr val="tx1"/>
          </a:fontRef>
        </p:style>
      </p:cxnSp>
      <p:sp>
        <p:nvSpPr>
          <p:cNvPr id="32" name="Freeform 33">
            <a:extLst>
              <a:ext uri="{FF2B5EF4-FFF2-40B4-BE49-F238E27FC236}">
                <a16:creationId xmlns:a16="http://schemas.microsoft.com/office/drawing/2014/main" id="{91D5C948-B978-4787-A5FF-FC435951C6CE}"/>
              </a:ext>
            </a:extLst>
          </p:cNvPr>
          <p:cNvSpPr>
            <a:spLocks/>
          </p:cNvSpPr>
          <p:nvPr/>
        </p:nvSpPr>
        <p:spPr bwMode="auto">
          <a:xfrm rot="5400000">
            <a:off x="6066994" y="8142649"/>
            <a:ext cx="54815" cy="2132946"/>
          </a:xfrm>
          <a:custGeom>
            <a:avLst/>
            <a:gdLst>
              <a:gd name="T0" fmla="*/ 0 w 40"/>
              <a:gd name="T1" fmla="*/ 0 h 1744"/>
              <a:gd name="T2" fmla="*/ 0 w 40"/>
              <a:gd name="T3" fmla="*/ 56 h 1744"/>
              <a:gd name="T4" fmla="*/ 14 w 40"/>
              <a:gd name="T5" fmla="*/ 104 h 1744"/>
              <a:gd name="T6" fmla="*/ 14 w 40"/>
              <a:gd name="T7" fmla="*/ 192 h 1744"/>
              <a:gd name="T8" fmla="*/ 0 w 40"/>
              <a:gd name="T9" fmla="*/ 240 h 1744"/>
              <a:gd name="T10" fmla="*/ 0 w 40"/>
              <a:gd name="T11" fmla="*/ 296 h 1744"/>
              <a:gd name="T12" fmla="*/ 14 w 40"/>
              <a:gd name="T13" fmla="*/ 344 h 1744"/>
              <a:gd name="T14" fmla="*/ 14 w 40"/>
              <a:gd name="T15" fmla="*/ 432 h 1744"/>
              <a:gd name="T16" fmla="*/ 0 w 40"/>
              <a:gd name="T17" fmla="*/ 480 h 1744"/>
              <a:gd name="T18" fmla="*/ 0 w 40"/>
              <a:gd name="T19" fmla="*/ 536 h 1744"/>
              <a:gd name="T20" fmla="*/ 14 w 40"/>
              <a:gd name="T21" fmla="*/ 584 h 1744"/>
              <a:gd name="T22" fmla="*/ 14 w 40"/>
              <a:gd name="T23" fmla="*/ 672 h 1744"/>
              <a:gd name="T24" fmla="*/ 0 w 40"/>
              <a:gd name="T25" fmla="*/ 720 h 1744"/>
              <a:gd name="T26" fmla="*/ 0 w 40"/>
              <a:gd name="T27" fmla="*/ 776 h 1744"/>
              <a:gd name="T28" fmla="*/ 14 w 40"/>
              <a:gd name="T29" fmla="*/ 824 h 1744"/>
              <a:gd name="T30" fmla="*/ 14 w 40"/>
              <a:gd name="T31" fmla="*/ 912 h 1744"/>
              <a:gd name="T32" fmla="*/ 0 w 40"/>
              <a:gd name="T33" fmla="*/ 960 h 1744"/>
              <a:gd name="T34" fmla="*/ 0 w 40"/>
              <a:gd name="T35" fmla="*/ 1016 h 1744"/>
              <a:gd name="T36" fmla="*/ 14 w 40"/>
              <a:gd name="T37" fmla="*/ 1064 h 1744"/>
              <a:gd name="T38" fmla="*/ 14 w 40"/>
              <a:gd name="T39" fmla="*/ 1152 h 1744"/>
              <a:gd name="T40" fmla="*/ 0 w 40"/>
              <a:gd name="T41" fmla="*/ 1200 h 1744"/>
              <a:gd name="T42" fmla="*/ 0 w 40"/>
              <a:gd name="T43" fmla="*/ 1256 h 1744"/>
              <a:gd name="T44" fmla="*/ 14 w 40"/>
              <a:gd name="T45" fmla="*/ 1304 h 1744"/>
              <a:gd name="T46" fmla="*/ 14 w 40"/>
              <a:gd name="T47" fmla="*/ 1392 h 1744"/>
              <a:gd name="T48" fmla="*/ 0 w 40"/>
              <a:gd name="T49" fmla="*/ 1440 h 1744"/>
              <a:gd name="T50" fmla="*/ 0 w 40"/>
              <a:gd name="T51" fmla="*/ 1496 h 1744"/>
              <a:gd name="T52" fmla="*/ 14 w 40"/>
              <a:gd name="T53" fmla="*/ 1544 h 1744"/>
              <a:gd name="T54" fmla="*/ 14 w 40"/>
              <a:gd name="T55" fmla="*/ 1632 h 1744"/>
              <a:gd name="T56" fmla="*/ 0 w 40"/>
              <a:gd name="T57" fmla="*/ 1680 h 1744"/>
              <a:gd name="T58" fmla="*/ 0 w 40"/>
              <a:gd name="T59" fmla="*/ 1736 h 1744"/>
              <a:gd name="T60" fmla="*/ 40 w 40"/>
              <a:gd name="T61" fmla="*/ 1736 h 1744"/>
              <a:gd name="T62" fmla="*/ 40 w 40"/>
              <a:gd name="T63" fmla="*/ 1680 h 1744"/>
              <a:gd name="T64" fmla="*/ 26 w 40"/>
              <a:gd name="T65" fmla="*/ 1632 h 1744"/>
              <a:gd name="T66" fmla="*/ 26 w 40"/>
              <a:gd name="T67" fmla="*/ 1544 h 1744"/>
              <a:gd name="T68" fmla="*/ 40 w 40"/>
              <a:gd name="T69" fmla="*/ 1496 h 1744"/>
              <a:gd name="T70" fmla="*/ 40 w 40"/>
              <a:gd name="T71" fmla="*/ 1440 h 1744"/>
              <a:gd name="T72" fmla="*/ 26 w 40"/>
              <a:gd name="T73" fmla="*/ 1392 h 1744"/>
              <a:gd name="T74" fmla="*/ 26 w 40"/>
              <a:gd name="T75" fmla="*/ 1304 h 1744"/>
              <a:gd name="T76" fmla="*/ 40 w 40"/>
              <a:gd name="T77" fmla="*/ 1256 h 1744"/>
              <a:gd name="T78" fmla="*/ 40 w 40"/>
              <a:gd name="T79" fmla="*/ 1200 h 1744"/>
              <a:gd name="T80" fmla="*/ 26 w 40"/>
              <a:gd name="T81" fmla="*/ 1152 h 1744"/>
              <a:gd name="T82" fmla="*/ 26 w 40"/>
              <a:gd name="T83" fmla="*/ 1064 h 1744"/>
              <a:gd name="T84" fmla="*/ 40 w 40"/>
              <a:gd name="T85" fmla="*/ 1016 h 1744"/>
              <a:gd name="T86" fmla="*/ 40 w 40"/>
              <a:gd name="T87" fmla="*/ 960 h 1744"/>
              <a:gd name="T88" fmla="*/ 26 w 40"/>
              <a:gd name="T89" fmla="*/ 912 h 1744"/>
              <a:gd name="T90" fmla="*/ 26 w 40"/>
              <a:gd name="T91" fmla="*/ 824 h 1744"/>
              <a:gd name="T92" fmla="*/ 40 w 40"/>
              <a:gd name="T93" fmla="*/ 776 h 1744"/>
              <a:gd name="T94" fmla="*/ 40 w 40"/>
              <a:gd name="T95" fmla="*/ 720 h 1744"/>
              <a:gd name="T96" fmla="*/ 26 w 40"/>
              <a:gd name="T97" fmla="*/ 672 h 1744"/>
              <a:gd name="T98" fmla="*/ 26 w 40"/>
              <a:gd name="T99" fmla="*/ 584 h 1744"/>
              <a:gd name="T100" fmla="*/ 40 w 40"/>
              <a:gd name="T101" fmla="*/ 536 h 1744"/>
              <a:gd name="T102" fmla="*/ 40 w 40"/>
              <a:gd name="T103" fmla="*/ 480 h 1744"/>
              <a:gd name="T104" fmla="*/ 26 w 40"/>
              <a:gd name="T105" fmla="*/ 432 h 1744"/>
              <a:gd name="T106" fmla="*/ 26 w 40"/>
              <a:gd name="T107" fmla="*/ 344 h 1744"/>
              <a:gd name="T108" fmla="*/ 40 w 40"/>
              <a:gd name="T109" fmla="*/ 296 h 1744"/>
              <a:gd name="T110" fmla="*/ 40 w 40"/>
              <a:gd name="T111" fmla="*/ 240 h 1744"/>
              <a:gd name="T112" fmla="*/ 26 w 40"/>
              <a:gd name="T113" fmla="*/ 192 h 1744"/>
              <a:gd name="T114" fmla="*/ 26 w 40"/>
              <a:gd name="T115" fmla="*/ 104 h 1744"/>
              <a:gd name="T116" fmla="*/ 40 w 40"/>
              <a:gd name="T117" fmla="*/ 56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 h="1744">
                <a:moveTo>
                  <a:pt x="40" y="8"/>
                </a:moveTo>
                <a:lnTo>
                  <a:pt x="40" y="0"/>
                </a:lnTo>
                <a:lnTo>
                  <a:pt x="26" y="0"/>
                </a:lnTo>
                <a:lnTo>
                  <a:pt x="14" y="0"/>
                </a:lnTo>
                <a:lnTo>
                  <a:pt x="0" y="0"/>
                </a:lnTo>
                <a:lnTo>
                  <a:pt x="0" y="8"/>
                </a:lnTo>
                <a:lnTo>
                  <a:pt x="14" y="8"/>
                </a:lnTo>
                <a:lnTo>
                  <a:pt x="14" y="48"/>
                </a:lnTo>
                <a:lnTo>
                  <a:pt x="0" y="48"/>
                </a:lnTo>
                <a:lnTo>
                  <a:pt x="0" y="56"/>
                </a:lnTo>
                <a:lnTo>
                  <a:pt x="14" y="56"/>
                </a:lnTo>
                <a:lnTo>
                  <a:pt x="14" y="96"/>
                </a:lnTo>
                <a:lnTo>
                  <a:pt x="0" y="96"/>
                </a:lnTo>
                <a:lnTo>
                  <a:pt x="0" y="104"/>
                </a:lnTo>
                <a:lnTo>
                  <a:pt x="14" y="104"/>
                </a:lnTo>
                <a:lnTo>
                  <a:pt x="14" y="144"/>
                </a:lnTo>
                <a:lnTo>
                  <a:pt x="0" y="144"/>
                </a:lnTo>
                <a:lnTo>
                  <a:pt x="0" y="152"/>
                </a:lnTo>
                <a:lnTo>
                  <a:pt x="14" y="152"/>
                </a:lnTo>
                <a:lnTo>
                  <a:pt x="14" y="192"/>
                </a:lnTo>
                <a:lnTo>
                  <a:pt x="0" y="192"/>
                </a:lnTo>
                <a:lnTo>
                  <a:pt x="0" y="200"/>
                </a:lnTo>
                <a:lnTo>
                  <a:pt x="14" y="200"/>
                </a:lnTo>
                <a:lnTo>
                  <a:pt x="14" y="240"/>
                </a:lnTo>
                <a:lnTo>
                  <a:pt x="0" y="240"/>
                </a:lnTo>
                <a:lnTo>
                  <a:pt x="0" y="248"/>
                </a:lnTo>
                <a:lnTo>
                  <a:pt x="14" y="248"/>
                </a:lnTo>
                <a:lnTo>
                  <a:pt x="14" y="288"/>
                </a:lnTo>
                <a:lnTo>
                  <a:pt x="0" y="288"/>
                </a:lnTo>
                <a:lnTo>
                  <a:pt x="0" y="296"/>
                </a:lnTo>
                <a:lnTo>
                  <a:pt x="14" y="296"/>
                </a:lnTo>
                <a:lnTo>
                  <a:pt x="14" y="336"/>
                </a:lnTo>
                <a:lnTo>
                  <a:pt x="0" y="336"/>
                </a:lnTo>
                <a:lnTo>
                  <a:pt x="0" y="344"/>
                </a:lnTo>
                <a:lnTo>
                  <a:pt x="14" y="344"/>
                </a:lnTo>
                <a:lnTo>
                  <a:pt x="14" y="384"/>
                </a:lnTo>
                <a:lnTo>
                  <a:pt x="0" y="384"/>
                </a:lnTo>
                <a:lnTo>
                  <a:pt x="0" y="392"/>
                </a:lnTo>
                <a:lnTo>
                  <a:pt x="14" y="392"/>
                </a:lnTo>
                <a:lnTo>
                  <a:pt x="14" y="432"/>
                </a:lnTo>
                <a:lnTo>
                  <a:pt x="0" y="432"/>
                </a:lnTo>
                <a:lnTo>
                  <a:pt x="0" y="440"/>
                </a:lnTo>
                <a:lnTo>
                  <a:pt x="14" y="440"/>
                </a:lnTo>
                <a:lnTo>
                  <a:pt x="14" y="480"/>
                </a:lnTo>
                <a:lnTo>
                  <a:pt x="0" y="480"/>
                </a:lnTo>
                <a:lnTo>
                  <a:pt x="0" y="488"/>
                </a:lnTo>
                <a:lnTo>
                  <a:pt x="14" y="488"/>
                </a:lnTo>
                <a:lnTo>
                  <a:pt x="14" y="528"/>
                </a:lnTo>
                <a:lnTo>
                  <a:pt x="0" y="528"/>
                </a:lnTo>
                <a:lnTo>
                  <a:pt x="0" y="536"/>
                </a:lnTo>
                <a:lnTo>
                  <a:pt x="14" y="536"/>
                </a:lnTo>
                <a:lnTo>
                  <a:pt x="14" y="576"/>
                </a:lnTo>
                <a:lnTo>
                  <a:pt x="0" y="576"/>
                </a:lnTo>
                <a:lnTo>
                  <a:pt x="0" y="584"/>
                </a:lnTo>
                <a:lnTo>
                  <a:pt x="14" y="584"/>
                </a:lnTo>
                <a:lnTo>
                  <a:pt x="14" y="624"/>
                </a:lnTo>
                <a:lnTo>
                  <a:pt x="0" y="624"/>
                </a:lnTo>
                <a:lnTo>
                  <a:pt x="0" y="632"/>
                </a:lnTo>
                <a:lnTo>
                  <a:pt x="14" y="632"/>
                </a:lnTo>
                <a:lnTo>
                  <a:pt x="14" y="672"/>
                </a:lnTo>
                <a:lnTo>
                  <a:pt x="0" y="672"/>
                </a:lnTo>
                <a:lnTo>
                  <a:pt x="0" y="680"/>
                </a:lnTo>
                <a:lnTo>
                  <a:pt x="14" y="680"/>
                </a:lnTo>
                <a:lnTo>
                  <a:pt x="14" y="720"/>
                </a:lnTo>
                <a:lnTo>
                  <a:pt x="0" y="720"/>
                </a:lnTo>
                <a:lnTo>
                  <a:pt x="0" y="728"/>
                </a:lnTo>
                <a:lnTo>
                  <a:pt x="14" y="728"/>
                </a:lnTo>
                <a:lnTo>
                  <a:pt x="14" y="768"/>
                </a:lnTo>
                <a:lnTo>
                  <a:pt x="0" y="768"/>
                </a:lnTo>
                <a:lnTo>
                  <a:pt x="0" y="776"/>
                </a:lnTo>
                <a:lnTo>
                  <a:pt x="14" y="776"/>
                </a:lnTo>
                <a:lnTo>
                  <a:pt x="14" y="816"/>
                </a:lnTo>
                <a:lnTo>
                  <a:pt x="0" y="816"/>
                </a:lnTo>
                <a:lnTo>
                  <a:pt x="0" y="824"/>
                </a:lnTo>
                <a:lnTo>
                  <a:pt x="14" y="824"/>
                </a:lnTo>
                <a:lnTo>
                  <a:pt x="14" y="864"/>
                </a:lnTo>
                <a:lnTo>
                  <a:pt x="0" y="864"/>
                </a:lnTo>
                <a:lnTo>
                  <a:pt x="0" y="872"/>
                </a:lnTo>
                <a:lnTo>
                  <a:pt x="14" y="872"/>
                </a:lnTo>
                <a:lnTo>
                  <a:pt x="14" y="912"/>
                </a:lnTo>
                <a:lnTo>
                  <a:pt x="0" y="912"/>
                </a:lnTo>
                <a:lnTo>
                  <a:pt x="0" y="920"/>
                </a:lnTo>
                <a:lnTo>
                  <a:pt x="14" y="920"/>
                </a:lnTo>
                <a:lnTo>
                  <a:pt x="14" y="960"/>
                </a:lnTo>
                <a:lnTo>
                  <a:pt x="0" y="960"/>
                </a:lnTo>
                <a:lnTo>
                  <a:pt x="0" y="968"/>
                </a:lnTo>
                <a:lnTo>
                  <a:pt x="14" y="968"/>
                </a:lnTo>
                <a:lnTo>
                  <a:pt x="14" y="1008"/>
                </a:lnTo>
                <a:lnTo>
                  <a:pt x="0" y="1008"/>
                </a:lnTo>
                <a:lnTo>
                  <a:pt x="0" y="1016"/>
                </a:lnTo>
                <a:lnTo>
                  <a:pt x="14" y="1016"/>
                </a:lnTo>
                <a:lnTo>
                  <a:pt x="14" y="1056"/>
                </a:lnTo>
                <a:lnTo>
                  <a:pt x="0" y="1056"/>
                </a:lnTo>
                <a:lnTo>
                  <a:pt x="0" y="1064"/>
                </a:lnTo>
                <a:lnTo>
                  <a:pt x="14" y="1064"/>
                </a:lnTo>
                <a:lnTo>
                  <a:pt x="14" y="1104"/>
                </a:lnTo>
                <a:lnTo>
                  <a:pt x="0" y="1104"/>
                </a:lnTo>
                <a:lnTo>
                  <a:pt x="0" y="1112"/>
                </a:lnTo>
                <a:lnTo>
                  <a:pt x="14" y="1112"/>
                </a:lnTo>
                <a:lnTo>
                  <a:pt x="14" y="1152"/>
                </a:lnTo>
                <a:lnTo>
                  <a:pt x="0" y="1152"/>
                </a:lnTo>
                <a:lnTo>
                  <a:pt x="0" y="1160"/>
                </a:lnTo>
                <a:lnTo>
                  <a:pt x="14" y="1160"/>
                </a:lnTo>
                <a:lnTo>
                  <a:pt x="14" y="1200"/>
                </a:lnTo>
                <a:lnTo>
                  <a:pt x="0" y="1200"/>
                </a:lnTo>
                <a:lnTo>
                  <a:pt x="0" y="1208"/>
                </a:lnTo>
                <a:lnTo>
                  <a:pt x="14" y="1208"/>
                </a:lnTo>
                <a:lnTo>
                  <a:pt x="14" y="1248"/>
                </a:lnTo>
                <a:lnTo>
                  <a:pt x="0" y="1248"/>
                </a:lnTo>
                <a:lnTo>
                  <a:pt x="0" y="1256"/>
                </a:lnTo>
                <a:lnTo>
                  <a:pt x="14" y="1256"/>
                </a:lnTo>
                <a:lnTo>
                  <a:pt x="14" y="1296"/>
                </a:lnTo>
                <a:lnTo>
                  <a:pt x="0" y="1296"/>
                </a:lnTo>
                <a:lnTo>
                  <a:pt x="0" y="1304"/>
                </a:lnTo>
                <a:lnTo>
                  <a:pt x="14" y="1304"/>
                </a:lnTo>
                <a:lnTo>
                  <a:pt x="14" y="1344"/>
                </a:lnTo>
                <a:lnTo>
                  <a:pt x="0" y="1344"/>
                </a:lnTo>
                <a:lnTo>
                  <a:pt x="0" y="1352"/>
                </a:lnTo>
                <a:lnTo>
                  <a:pt x="14" y="1352"/>
                </a:lnTo>
                <a:lnTo>
                  <a:pt x="14" y="1392"/>
                </a:lnTo>
                <a:lnTo>
                  <a:pt x="0" y="1392"/>
                </a:lnTo>
                <a:lnTo>
                  <a:pt x="0" y="1400"/>
                </a:lnTo>
                <a:lnTo>
                  <a:pt x="14" y="1400"/>
                </a:lnTo>
                <a:lnTo>
                  <a:pt x="14" y="1440"/>
                </a:lnTo>
                <a:lnTo>
                  <a:pt x="0" y="1440"/>
                </a:lnTo>
                <a:lnTo>
                  <a:pt x="0" y="1448"/>
                </a:lnTo>
                <a:lnTo>
                  <a:pt x="14" y="1448"/>
                </a:lnTo>
                <a:lnTo>
                  <a:pt x="14" y="1488"/>
                </a:lnTo>
                <a:lnTo>
                  <a:pt x="0" y="1488"/>
                </a:lnTo>
                <a:lnTo>
                  <a:pt x="0" y="1496"/>
                </a:lnTo>
                <a:lnTo>
                  <a:pt x="14" y="1496"/>
                </a:lnTo>
                <a:lnTo>
                  <a:pt x="14" y="1536"/>
                </a:lnTo>
                <a:lnTo>
                  <a:pt x="0" y="1536"/>
                </a:lnTo>
                <a:lnTo>
                  <a:pt x="0" y="1544"/>
                </a:lnTo>
                <a:lnTo>
                  <a:pt x="14" y="1544"/>
                </a:lnTo>
                <a:lnTo>
                  <a:pt x="14" y="1584"/>
                </a:lnTo>
                <a:lnTo>
                  <a:pt x="0" y="1584"/>
                </a:lnTo>
                <a:lnTo>
                  <a:pt x="0" y="1592"/>
                </a:lnTo>
                <a:lnTo>
                  <a:pt x="14" y="1592"/>
                </a:lnTo>
                <a:lnTo>
                  <a:pt x="14" y="1632"/>
                </a:lnTo>
                <a:lnTo>
                  <a:pt x="0" y="1632"/>
                </a:lnTo>
                <a:lnTo>
                  <a:pt x="0" y="1640"/>
                </a:lnTo>
                <a:lnTo>
                  <a:pt x="14" y="1640"/>
                </a:lnTo>
                <a:lnTo>
                  <a:pt x="14" y="1680"/>
                </a:lnTo>
                <a:lnTo>
                  <a:pt x="0" y="1680"/>
                </a:lnTo>
                <a:lnTo>
                  <a:pt x="0" y="1688"/>
                </a:lnTo>
                <a:lnTo>
                  <a:pt x="14" y="1688"/>
                </a:lnTo>
                <a:lnTo>
                  <a:pt x="14" y="1728"/>
                </a:lnTo>
                <a:lnTo>
                  <a:pt x="0" y="1728"/>
                </a:lnTo>
                <a:lnTo>
                  <a:pt x="0" y="1736"/>
                </a:lnTo>
                <a:lnTo>
                  <a:pt x="14" y="1736"/>
                </a:lnTo>
                <a:lnTo>
                  <a:pt x="14" y="1744"/>
                </a:lnTo>
                <a:lnTo>
                  <a:pt x="26" y="1744"/>
                </a:lnTo>
                <a:lnTo>
                  <a:pt x="26" y="1736"/>
                </a:lnTo>
                <a:lnTo>
                  <a:pt x="40" y="1736"/>
                </a:lnTo>
                <a:lnTo>
                  <a:pt x="40" y="1728"/>
                </a:lnTo>
                <a:lnTo>
                  <a:pt x="26" y="1728"/>
                </a:lnTo>
                <a:lnTo>
                  <a:pt x="26" y="1688"/>
                </a:lnTo>
                <a:lnTo>
                  <a:pt x="40" y="1688"/>
                </a:lnTo>
                <a:lnTo>
                  <a:pt x="40" y="1680"/>
                </a:lnTo>
                <a:lnTo>
                  <a:pt x="26" y="1680"/>
                </a:lnTo>
                <a:lnTo>
                  <a:pt x="26" y="1640"/>
                </a:lnTo>
                <a:lnTo>
                  <a:pt x="40" y="1640"/>
                </a:lnTo>
                <a:lnTo>
                  <a:pt x="40" y="1632"/>
                </a:lnTo>
                <a:lnTo>
                  <a:pt x="26" y="1632"/>
                </a:lnTo>
                <a:lnTo>
                  <a:pt x="26" y="1592"/>
                </a:lnTo>
                <a:lnTo>
                  <a:pt x="40" y="1592"/>
                </a:lnTo>
                <a:lnTo>
                  <a:pt x="40" y="1584"/>
                </a:lnTo>
                <a:lnTo>
                  <a:pt x="26" y="1584"/>
                </a:lnTo>
                <a:lnTo>
                  <a:pt x="26" y="1544"/>
                </a:lnTo>
                <a:lnTo>
                  <a:pt x="40" y="1544"/>
                </a:lnTo>
                <a:lnTo>
                  <a:pt x="40" y="1536"/>
                </a:lnTo>
                <a:lnTo>
                  <a:pt x="26" y="1536"/>
                </a:lnTo>
                <a:lnTo>
                  <a:pt x="26" y="1496"/>
                </a:lnTo>
                <a:lnTo>
                  <a:pt x="40" y="1496"/>
                </a:lnTo>
                <a:lnTo>
                  <a:pt x="40" y="1488"/>
                </a:lnTo>
                <a:lnTo>
                  <a:pt x="26" y="1488"/>
                </a:lnTo>
                <a:lnTo>
                  <a:pt x="26" y="1448"/>
                </a:lnTo>
                <a:lnTo>
                  <a:pt x="40" y="1448"/>
                </a:lnTo>
                <a:lnTo>
                  <a:pt x="40" y="1440"/>
                </a:lnTo>
                <a:lnTo>
                  <a:pt x="26" y="1440"/>
                </a:lnTo>
                <a:lnTo>
                  <a:pt x="26" y="1400"/>
                </a:lnTo>
                <a:lnTo>
                  <a:pt x="40" y="1400"/>
                </a:lnTo>
                <a:lnTo>
                  <a:pt x="40" y="1392"/>
                </a:lnTo>
                <a:lnTo>
                  <a:pt x="26" y="1392"/>
                </a:lnTo>
                <a:lnTo>
                  <a:pt x="26" y="1352"/>
                </a:lnTo>
                <a:lnTo>
                  <a:pt x="40" y="1352"/>
                </a:lnTo>
                <a:lnTo>
                  <a:pt x="40" y="1344"/>
                </a:lnTo>
                <a:lnTo>
                  <a:pt x="26" y="1344"/>
                </a:lnTo>
                <a:lnTo>
                  <a:pt x="26" y="1304"/>
                </a:lnTo>
                <a:lnTo>
                  <a:pt x="40" y="1304"/>
                </a:lnTo>
                <a:lnTo>
                  <a:pt x="40" y="1296"/>
                </a:lnTo>
                <a:lnTo>
                  <a:pt x="26" y="1296"/>
                </a:lnTo>
                <a:lnTo>
                  <a:pt x="26" y="1256"/>
                </a:lnTo>
                <a:lnTo>
                  <a:pt x="40" y="1256"/>
                </a:lnTo>
                <a:lnTo>
                  <a:pt x="40" y="1248"/>
                </a:lnTo>
                <a:lnTo>
                  <a:pt x="26" y="1248"/>
                </a:lnTo>
                <a:lnTo>
                  <a:pt x="26" y="1208"/>
                </a:lnTo>
                <a:lnTo>
                  <a:pt x="40" y="1208"/>
                </a:lnTo>
                <a:lnTo>
                  <a:pt x="40" y="1200"/>
                </a:lnTo>
                <a:lnTo>
                  <a:pt x="26" y="1200"/>
                </a:lnTo>
                <a:lnTo>
                  <a:pt x="26" y="1160"/>
                </a:lnTo>
                <a:lnTo>
                  <a:pt x="40" y="1160"/>
                </a:lnTo>
                <a:lnTo>
                  <a:pt x="40" y="1152"/>
                </a:lnTo>
                <a:lnTo>
                  <a:pt x="26" y="1152"/>
                </a:lnTo>
                <a:lnTo>
                  <a:pt x="26" y="1112"/>
                </a:lnTo>
                <a:lnTo>
                  <a:pt x="40" y="1112"/>
                </a:lnTo>
                <a:lnTo>
                  <a:pt x="40" y="1104"/>
                </a:lnTo>
                <a:lnTo>
                  <a:pt x="26" y="1104"/>
                </a:lnTo>
                <a:lnTo>
                  <a:pt x="26" y="1064"/>
                </a:lnTo>
                <a:lnTo>
                  <a:pt x="40" y="1064"/>
                </a:lnTo>
                <a:lnTo>
                  <a:pt x="40" y="1056"/>
                </a:lnTo>
                <a:lnTo>
                  <a:pt x="26" y="1056"/>
                </a:lnTo>
                <a:lnTo>
                  <a:pt x="26" y="1016"/>
                </a:lnTo>
                <a:lnTo>
                  <a:pt x="40" y="1016"/>
                </a:lnTo>
                <a:lnTo>
                  <a:pt x="40" y="1008"/>
                </a:lnTo>
                <a:lnTo>
                  <a:pt x="26" y="1008"/>
                </a:lnTo>
                <a:lnTo>
                  <a:pt x="26" y="968"/>
                </a:lnTo>
                <a:lnTo>
                  <a:pt x="40" y="968"/>
                </a:lnTo>
                <a:lnTo>
                  <a:pt x="40" y="960"/>
                </a:lnTo>
                <a:lnTo>
                  <a:pt x="26" y="960"/>
                </a:lnTo>
                <a:lnTo>
                  <a:pt x="26" y="920"/>
                </a:lnTo>
                <a:lnTo>
                  <a:pt x="40" y="920"/>
                </a:lnTo>
                <a:lnTo>
                  <a:pt x="40" y="912"/>
                </a:lnTo>
                <a:lnTo>
                  <a:pt x="26" y="912"/>
                </a:lnTo>
                <a:lnTo>
                  <a:pt x="26" y="872"/>
                </a:lnTo>
                <a:lnTo>
                  <a:pt x="40" y="872"/>
                </a:lnTo>
                <a:lnTo>
                  <a:pt x="40" y="864"/>
                </a:lnTo>
                <a:lnTo>
                  <a:pt x="26" y="864"/>
                </a:lnTo>
                <a:lnTo>
                  <a:pt x="26" y="824"/>
                </a:lnTo>
                <a:lnTo>
                  <a:pt x="40" y="824"/>
                </a:lnTo>
                <a:lnTo>
                  <a:pt x="40" y="816"/>
                </a:lnTo>
                <a:lnTo>
                  <a:pt x="26" y="816"/>
                </a:lnTo>
                <a:lnTo>
                  <a:pt x="26" y="776"/>
                </a:lnTo>
                <a:lnTo>
                  <a:pt x="40" y="776"/>
                </a:lnTo>
                <a:lnTo>
                  <a:pt x="40" y="768"/>
                </a:lnTo>
                <a:lnTo>
                  <a:pt x="26" y="768"/>
                </a:lnTo>
                <a:lnTo>
                  <a:pt x="26" y="728"/>
                </a:lnTo>
                <a:lnTo>
                  <a:pt x="40" y="728"/>
                </a:lnTo>
                <a:lnTo>
                  <a:pt x="40" y="720"/>
                </a:lnTo>
                <a:lnTo>
                  <a:pt x="26" y="720"/>
                </a:lnTo>
                <a:lnTo>
                  <a:pt x="26" y="680"/>
                </a:lnTo>
                <a:lnTo>
                  <a:pt x="40" y="680"/>
                </a:lnTo>
                <a:lnTo>
                  <a:pt x="40" y="672"/>
                </a:lnTo>
                <a:lnTo>
                  <a:pt x="26" y="672"/>
                </a:lnTo>
                <a:lnTo>
                  <a:pt x="26" y="632"/>
                </a:lnTo>
                <a:lnTo>
                  <a:pt x="40" y="632"/>
                </a:lnTo>
                <a:lnTo>
                  <a:pt x="40" y="624"/>
                </a:lnTo>
                <a:lnTo>
                  <a:pt x="26" y="624"/>
                </a:lnTo>
                <a:lnTo>
                  <a:pt x="26" y="584"/>
                </a:lnTo>
                <a:lnTo>
                  <a:pt x="40" y="584"/>
                </a:lnTo>
                <a:lnTo>
                  <a:pt x="40" y="576"/>
                </a:lnTo>
                <a:lnTo>
                  <a:pt x="26" y="576"/>
                </a:lnTo>
                <a:lnTo>
                  <a:pt x="26" y="536"/>
                </a:lnTo>
                <a:lnTo>
                  <a:pt x="40" y="536"/>
                </a:lnTo>
                <a:lnTo>
                  <a:pt x="40" y="528"/>
                </a:lnTo>
                <a:lnTo>
                  <a:pt x="26" y="528"/>
                </a:lnTo>
                <a:lnTo>
                  <a:pt x="26" y="488"/>
                </a:lnTo>
                <a:lnTo>
                  <a:pt x="40" y="488"/>
                </a:lnTo>
                <a:lnTo>
                  <a:pt x="40" y="480"/>
                </a:lnTo>
                <a:lnTo>
                  <a:pt x="26" y="480"/>
                </a:lnTo>
                <a:lnTo>
                  <a:pt x="26" y="440"/>
                </a:lnTo>
                <a:lnTo>
                  <a:pt x="40" y="440"/>
                </a:lnTo>
                <a:lnTo>
                  <a:pt x="40" y="432"/>
                </a:lnTo>
                <a:lnTo>
                  <a:pt x="26" y="432"/>
                </a:lnTo>
                <a:lnTo>
                  <a:pt x="26" y="392"/>
                </a:lnTo>
                <a:lnTo>
                  <a:pt x="40" y="392"/>
                </a:lnTo>
                <a:lnTo>
                  <a:pt x="40" y="384"/>
                </a:lnTo>
                <a:lnTo>
                  <a:pt x="26" y="384"/>
                </a:lnTo>
                <a:lnTo>
                  <a:pt x="26" y="344"/>
                </a:lnTo>
                <a:lnTo>
                  <a:pt x="40" y="344"/>
                </a:lnTo>
                <a:lnTo>
                  <a:pt x="40" y="336"/>
                </a:lnTo>
                <a:lnTo>
                  <a:pt x="26" y="336"/>
                </a:lnTo>
                <a:lnTo>
                  <a:pt x="26" y="296"/>
                </a:lnTo>
                <a:lnTo>
                  <a:pt x="40" y="296"/>
                </a:lnTo>
                <a:lnTo>
                  <a:pt x="40" y="288"/>
                </a:lnTo>
                <a:lnTo>
                  <a:pt x="26" y="288"/>
                </a:lnTo>
                <a:lnTo>
                  <a:pt x="26" y="248"/>
                </a:lnTo>
                <a:lnTo>
                  <a:pt x="40" y="248"/>
                </a:lnTo>
                <a:lnTo>
                  <a:pt x="40" y="240"/>
                </a:lnTo>
                <a:lnTo>
                  <a:pt x="26" y="240"/>
                </a:lnTo>
                <a:lnTo>
                  <a:pt x="26" y="200"/>
                </a:lnTo>
                <a:lnTo>
                  <a:pt x="40" y="200"/>
                </a:lnTo>
                <a:lnTo>
                  <a:pt x="40" y="192"/>
                </a:lnTo>
                <a:lnTo>
                  <a:pt x="26" y="192"/>
                </a:lnTo>
                <a:lnTo>
                  <a:pt x="26" y="152"/>
                </a:lnTo>
                <a:lnTo>
                  <a:pt x="40" y="152"/>
                </a:lnTo>
                <a:lnTo>
                  <a:pt x="40" y="144"/>
                </a:lnTo>
                <a:lnTo>
                  <a:pt x="26" y="144"/>
                </a:lnTo>
                <a:lnTo>
                  <a:pt x="26" y="104"/>
                </a:lnTo>
                <a:lnTo>
                  <a:pt x="40" y="104"/>
                </a:lnTo>
                <a:lnTo>
                  <a:pt x="40" y="96"/>
                </a:lnTo>
                <a:lnTo>
                  <a:pt x="26" y="96"/>
                </a:lnTo>
                <a:lnTo>
                  <a:pt x="26" y="56"/>
                </a:lnTo>
                <a:lnTo>
                  <a:pt x="40" y="56"/>
                </a:lnTo>
                <a:lnTo>
                  <a:pt x="40" y="48"/>
                </a:lnTo>
                <a:lnTo>
                  <a:pt x="26" y="48"/>
                </a:lnTo>
                <a:lnTo>
                  <a:pt x="26" y="8"/>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星 5 181">
            <a:extLst>
              <a:ext uri="{FF2B5EF4-FFF2-40B4-BE49-F238E27FC236}">
                <a16:creationId xmlns:a16="http://schemas.microsoft.com/office/drawing/2014/main" id="{3F02775A-EAAB-44AE-90D0-090DB425A599}"/>
              </a:ext>
            </a:extLst>
          </p:cNvPr>
          <p:cNvSpPr/>
          <p:nvPr/>
        </p:nvSpPr>
        <p:spPr>
          <a:xfrm>
            <a:off x="5163849" y="8560796"/>
            <a:ext cx="147288" cy="19014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326" tIns="64663" rIns="129326" bIns="64663" numCol="1" spcCol="0" rtlCol="0" fromWordArt="0" anchor="ctr" anchorCtr="0" forceAA="0" compatLnSpc="1">
            <a:prstTxWarp prst="textNoShape">
              <a:avLst/>
            </a:prstTxWarp>
            <a:noAutofit/>
          </a:bodyPr>
          <a:lstStyle/>
          <a:p>
            <a:pPr algn="ctr"/>
            <a:endParaRPr lang="ja-JP" altLang="en-US" sz="2546"/>
          </a:p>
        </p:txBody>
      </p:sp>
      <p:cxnSp>
        <p:nvCxnSpPr>
          <p:cNvPr id="36" name="直線コネクタ 35">
            <a:extLst>
              <a:ext uri="{FF2B5EF4-FFF2-40B4-BE49-F238E27FC236}">
                <a16:creationId xmlns:a16="http://schemas.microsoft.com/office/drawing/2014/main" id="{59F81591-8AEC-4E1B-B232-A7E1846A2B8E}"/>
              </a:ext>
            </a:extLst>
          </p:cNvPr>
          <p:cNvCxnSpPr>
            <a:cxnSpLocks/>
          </p:cNvCxnSpPr>
          <p:nvPr/>
        </p:nvCxnSpPr>
        <p:spPr>
          <a:xfrm>
            <a:off x="5133105" y="8607536"/>
            <a:ext cx="0" cy="185314"/>
          </a:xfrm>
          <a:prstGeom prst="line">
            <a:avLst/>
          </a:prstGeom>
          <a:ln w="57150">
            <a:solidFill>
              <a:srgbClr val="F6DDC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B4CDCC2-7D18-4E87-8235-E69B39A5B097}"/>
              </a:ext>
            </a:extLst>
          </p:cNvPr>
          <p:cNvCxnSpPr>
            <a:cxnSpLocks/>
          </p:cNvCxnSpPr>
          <p:nvPr/>
        </p:nvCxnSpPr>
        <p:spPr>
          <a:xfrm>
            <a:off x="6522192" y="7941100"/>
            <a:ext cx="0" cy="959364"/>
          </a:xfrm>
          <a:prstGeom prst="line">
            <a:avLst/>
          </a:prstGeom>
          <a:ln w="101600">
            <a:solidFill>
              <a:srgbClr val="F6DDC2"/>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E00CBF7-077C-47B1-884F-4BF8756E9896}"/>
              </a:ext>
            </a:extLst>
          </p:cNvPr>
          <p:cNvCxnSpPr>
            <a:cxnSpLocks/>
          </p:cNvCxnSpPr>
          <p:nvPr/>
        </p:nvCxnSpPr>
        <p:spPr>
          <a:xfrm>
            <a:off x="5871135" y="7686401"/>
            <a:ext cx="0" cy="1748790"/>
          </a:xfrm>
          <a:prstGeom prst="line">
            <a:avLst/>
          </a:prstGeom>
          <a:ln w="152400">
            <a:solidFill>
              <a:srgbClr val="F6DDC2"/>
            </a:solidFill>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1CF464CC-9006-4C7C-9088-CDF37C42A4FB}"/>
              </a:ext>
            </a:extLst>
          </p:cNvPr>
          <p:cNvGrpSpPr/>
          <p:nvPr/>
        </p:nvGrpSpPr>
        <p:grpSpPr>
          <a:xfrm>
            <a:off x="4998421" y="8029478"/>
            <a:ext cx="701177" cy="521698"/>
            <a:chOff x="431521" y="7640261"/>
            <a:chExt cx="1114966" cy="776880"/>
          </a:xfrm>
          <a:solidFill>
            <a:schemeClr val="accent5">
              <a:lumMod val="50000"/>
            </a:schemeClr>
          </a:solidFill>
        </p:grpSpPr>
        <p:sp>
          <p:nvSpPr>
            <p:cNvPr id="40" name="フリーフォーム 72">
              <a:extLst>
                <a:ext uri="{FF2B5EF4-FFF2-40B4-BE49-F238E27FC236}">
                  <a16:creationId xmlns:a16="http://schemas.microsoft.com/office/drawing/2014/main" id="{09A95ABA-1F18-472D-B6B5-9282D2F87B04}"/>
                </a:ext>
              </a:extLst>
            </p:cNvPr>
            <p:cNvSpPr>
              <a:spLocks/>
            </p:cNvSpPr>
            <p:nvPr/>
          </p:nvSpPr>
          <p:spPr bwMode="auto">
            <a:xfrm>
              <a:off x="431521" y="7640261"/>
              <a:ext cx="1114966" cy="776880"/>
            </a:xfrm>
            <a:custGeom>
              <a:avLst/>
              <a:gdLst>
                <a:gd name="connsiteX0" fmla="*/ 547393 w 1156989"/>
                <a:gd name="connsiteY0" fmla="*/ 0 h 806160"/>
                <a:gd name="connsiteX1" fmla="*/ 900710 w 1156989"/>
                <a:gd name="connsiteY1" fmla="*/ 19905 h 806160"/>
                <a:gd name="connsiteX2" fmla="*/ 1074880 w 1156989"/>
                <a:gd name="connsiteY2" fmla="*/ 189099 h 806160"/>
                <a:gd name="connsiteX3" fmla="*/ 1156989 w 1156989"/>
                <a:gd name="connsiteY3" fmla="*/ 442890 h 806160"/>
                <a:gd name="connsiteX4" fmla="*/ 965402 w 1156989"/>
                <a:gd name="connsiteY4" fmla="*/ 631990 h 806160"/>
                <a:gd name="connsiteX5" fmla="*/ 666824 w 1156989"/>
                <a:gd name="connsiteY5" fmla="*/ 671800 h 806160"/>
                <a:gd name="connsiteX6" fmla="*/ 419964 w 1156989"/>
                <a:gd name="connsiteY6" fmla="*/ 649759 h 806160"/>
                <a:gd name="connsiteX7" fmla="*/ 209004 w 1156989"/>
                <a:gd name="connsiteY7" fmla="*/ 806160 h 806160"/>
                <a:gd name="connsiteX8" fmla="*/ 287688 w 1156989"/>
                <a:gd name="connsiteY8" fmla="*/ 626311 h 806160"/>
                <a:gd name="connsiteX9" fmla="*/ 194075 w 1156989"/>
                <a:gd name="connsiteY9" fmla="*/ 607108 h 806160"/>
                <a:gd name="connsiteX10" fmla="*/ 89573 w 1156989"/>
                <a:gd name="connsiteY10" fmla="*/ 452843 h 806160"/>
                <a:gd name="connsiteX11" fmla="*/ 0 w 1156989"/>
                <a:gd name="connsiteY11" fmla="*/ 298578 h 806160"/>
                <a:gd name="connsiteX12" fmla="*/ 179147 w 1156989"/>
                <a:gd name="connsiteY12" fmla="*/ 44786 h 80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6989" h="806160">
                  <a:moveTo>
                    <a:pt x="547393" y="0"/>
                  </a:moveTo>
                  <a:lnTo>
                    <a:pt x="900710" y="19905"/>
                  </a:lnTo>
                  <a:lnTo>
                    <a:pt x="1074880" y="189099"/>
                  </a:lnTo>
                  <a:lnTo>
                    <a:pt x="1156989" y="442890"/>
                  </a:lnTo>
                  <a:lnTo>
                    <a:pt x="965402" y="631990"/>
                  </a:lnTo>
                  <a:lnTo>
                    <a:pt x="666824" y="671800"/>
                  </a:lnTo>
                  <a:lnTo>
                    <a:pt x="419964" y="649759"/>
                  </a:lnTo>
                  <a:lnTo>
                    <a:pt x="209004" y="806160"/>
                  </a:lnTo>
                  <a:lnTo>
                    <a:pt x="287688" y="626311"/>
                  </a:lnTo>
                  <a:lnTo>
                    <a:pt x="194075" y="607108"/>
                  </a:lnTo>
                  <a:lnTo>
                    <a:pt x="89573" y="452843"/>
                  </a:lnTo>
                  <a:lnTo>
                    <a:pt x="0" y="298578"/>
                  </a:lnTo>
                  <a:lnTo>
                    <a:pt x="179147" y="44786"/>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ja-JP" altLang="en-US" sz="1200"/>
            </a:p>
          </p:txBody>
        </p:sp>
        <p:sp>
          <p:nvSpPr>
            <p:cNvPr id="41" name="テキスト ボックス 40">
              <a:extLst>
                <a:ext uri="{FF2B5EF4-FFF2-40B4-BE49-F238E27FC236}">
                  <a16:creationId xmlns:a16="http://schemas.microsoft.com/office/drawing/2014/main" id="{54868E1A-6607-457C-B3CF-4D031D7A25DD}"/>
                </a:ext>
              </a:extLst>
            </p:cNvPr>
            <p:cNvSpPr txBox="1"/>
            <p:nvPr/>
          </p:nvSpPr>
          <p:spPr>
            <a:xfrm>
              <a:off x="563866" y="7784469"/>
              <a:ext cx="946186" cy="504153"/>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現地</a:t>
              </a:r>
            </a:p>
          </p:txBody>
        </p:sp>
      </p:grpSp>
      <p:cxnSp>
        <p:nvCxnSpPr>
          <p:cNvPr id="42" name="直線コネクタ 41">
            <a:extLst>
              <a:ext uri="{FF2B5EF4-FFF2-40B4-BE49-F238E27FC236}">
                <a16:creationId xmlns:a16="http://schemas.microsoft.com/office/drawing/2014/main" id="{8F61D434-1406-4ADA-B50E-87266E360B64}"/>
              </a:ext>
            </a:extLst>
          </p:cNvPr>
          <p:cNvCxnSpPr>
            <a:cxnSpLocks/>
          </p:cNvCxnSpPr>
          <p:nvPr/>
        </p:nvCxnSpPr>
        <p:spPr>
          <a:xfrm flipH="1">
            <a:off x="5005165" y="8900464"/>
            <a:ext cx="2155716" cy="0"/>
          </a:xfrm>
          <a:prstGeom prst="line">
            <a:avLst/>
          </a:prstGeom>
          <a:ln w="57150">
            <a:solidFill>
              <a:srgbClr val="F6DDC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53A1AD-DB19-4855-9A77-C4F66E580B8C}"/>
              </a:ext>
            </a:extLst>
          </p:cNvPr>
          <p:cNvCxnSpPr>
            <a:cxnSpLocks/>
          </p:cNvCxnSpPr>
          <p:nvPr/>
        </p:nvCxnSpPr>
        <p:spPr>
          <a:xfrm flipH="1">
            <a:off x="5945951" y="8437754"/>
            <a:ext cx="1214930" cy="0"/>
          </a:xfrm>
          <a:prstGeom prst="line">
            <a:avLst/>
          </a:prstGeom>
          <a:ln w="101600">
            <a:solidFill>
              <a:srgbClr val="F6DDC2"/>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3FFF1E-CC66-476B-BEAA-A0108DFB4146}"/>
              </a:ext>
            </a:extLst>
          </p:cNvPr>
          <p:cNvSpPr txBox="1"/>
          <p:nvPr/>
        </p:nvSpPr>
        <p:spPr>
          <a:xfrm>
            <a:off x="6404905" y="7833377"/>
            <a:ext cx="442160" cy="215444"/>
          </a:xfrm>
          <a:prstGeom prst="rect">
            <a:avLst/>
          </a:prstGeom>
          <a:noFill/>
        </p:spPr>
        <p:txBody>
          <a:bodyPr wrap="square" rtlCol="0">
            <a:spAutoFit/>
          </a:bodyPr>
          <a:lstStyle/>
          <a:p>
            <a:r>
              <a:rPr kumimoji="1" lang="en-US" altLang="ja-JP" sz="800" dirty="0"/>
              <a:t>5</a:t>
            </a:r>
            <a:r>
              <a:rPr kumimoji="1" lang="ja-JP" altLang="en-US" sz="800" dirty="0"/>
              <a:t>号線</a:t>
            </a:r>
          </a:p>
        </p:txBody>
      </p:sp>
      <p:sp>
        <p:nvSpPr>
          <p:cNvPr id="46" name="テキスト ボックス 45">
            <a:extLst>
              <a:ext uri="{FF2B5EF4-FFF2-40B4-BE49-F238E27FC236}">
                <a16:creationId xmlns:a16="http://schemas.microsoft.com/office/drawing/2014/main" id="{7B882FC2-4FE0-4614-91A1-67895B536AAD}"/>
              </a:ext>
            </a:extLst>
          </p:cNvPr>
          <p:cNvSpPr txBox="1"/>
          <p:nvPr/>
        </p:nvSpPr>
        <p:spPr>
          <a:xfrm flipH="1">
            <a:off x="5724986" y="8342030"/>
            <a:ext cx="307777" cy="621791"/>
          </a:xfrm>
          <a:prstGeom prst="rect">
            <a:avLst/>
          </a:prstGeom>
          <a:noFill/>
        </p:spPr>
        <p:txBody>
          <a:bodyPr vert="eaVert" wrap="square" rtlCol="0">
            <a:spAutoFit/>
          </a:bodyPr>
          <a:lstStyle/>
          <a:p>
            <a:r>
              <a:rPr kumimoji="1" lang="ja-JP" altLang="en-US" sz="800" dirty="0"/>
              <a:t>メルヘン通り</a:t>
            </a:r>
          </a:p>
        </p:txBody>
      </p:sp>
      <p:pic>
        <p:nvPicPr>
          <p:cNvPr id="57" name="図 56">
            <a:extLst>
              <a:ext uri="{FF2B5EF4-FFF2-40B4-BE49-F238E27FC236}">
                <a16:creationId xmlns:a16="http://schemas.microsoft.com/office/drawing/2014/main" id="{78E9B3AF-5B6A-4922-A699-E85582C43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1278" y="5483914"/>
            <a:ext cx="901729" cy="901729"/>
          </a:xfrm>
          <a:prstGeom prst="rect">
            <a:avLst/>
          </a:prstGeom>
        </p:spPr>
      </p:pic>
      <p:sp>
        <p:nvSpPr>
          <p:cNvPr id="58" name="テキスト ボックス 57">
            <a:extLst>
              <a:ext uri="{FF2B5EF4-FFF2-40B4-BE49-F238E27FC236}">
                <a16:creationId xmlns:a16="http://schemas.microsoft.com/office/drawing/2014/main" id="{7DD45E88-9FBB-42E8-9A1A-B915E9AD81B4}"/>
              </a:ext>
            </a:extLst>
          </p:cNvPr>
          <p:cNvSpPr txBox="1"/>
          <p:nvPr/>
        </p:nvSpPr>
        <p:spPr>
          <a:xfrm>
            <a:off x="2226552" y="5517519"/>
            <a:ext cx="797046" cy="461665"/>
          </a:xfrm>
          <a:prstGeom prst="rect">
            <a:avLst/>
          </a:prstGeom>
          <a:noFill/>
        </p:spPr>
        <p:txBody>
          <a:bodyPr wrap="square" rtlCol="0">
            <a:spAutoFit/>
          </a:bodyPr>
          <a:lstStyle/>
          <a:p>
            <a:r>
              <a:rPr kumimoji="1" lang="ja-JP" altLang="en-US" sz="1200" dirty="0"/>
              <a:t>会場地図　　　　</a:t>
            </a:r>
            <a:r>
              <a:rPr kumimoji="1" lang="en-US" altLang="ja-JP" sz="1200" dirty="0"/>
              <a:t>QR</a:t>
            </a:r>
            <a:r>
              <a:rPr kumimoji="1" lang="ja-JP" altLang="en-US" sz="1200" dirty="0"/>
              <a:t>コード</a:t>
            </a:r>
          </a:p>
        </p:txBody>
      </p:sp>
      <p:pic>
        <p:nvPicPr>
          <p:cNvPr id="68" name="図 67">
            <a:extLst>
              <a:ext uri="{FF2B5EF4-FFF2-40B4-BE49-F238E27FC236}">
                <a16:creationId xmlns:a16="http://schemas.microsoft.com/office/drawing/2014/main" id="{8EAFF750-BFAA-4869-A565-EB29079EAC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678"/>
          <a:stretch/>
        </p:blipFill>
        <p:spPr>
          <a:xfrm>
            <a:off x="5953590" y="8134063"/>
            <a:ext cx="243073" cy="249880"/>
          </a:xfrm>
          <a:prstGeom prst="rect">
            <a:avLst/>
          </a:prstGeom>
        </p:spPr>
      </p:pic>
    </p:spTree>
    <p:extLst>
      <p:ext uri="{BB962C8B-B14F-4D97-AF65-F5344CB8AC3E}">
        <p14:creationId xmlns:p14="http://schemas.microsoft.com/office/powerpoint/2010/main" val="912593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{A22CDC67-EF6A-48BC-8564-47F227BBA13F}tf96678299_win32</Template>
  <TotalTime>0</TotalTime>
  <Words>482</Words>
  <Application>Microsoft Office PowerPoint</Application>
  <PresentationFormat>ユーザー設定</PresentationFormat>
  <Paragraphs>39</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Ｐゴシック</vt:lpstr>
      <vt:lpstr>メイリオ</vt:lpstr>
      <vt:lpstr>游ゴシック</vt:lpstr>
      <vt:lpstr>游ゴシック体</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北橋 誠</dc:creator>
  <cp:lastModifiedBy>北橋 誠</cp:lastModifiedBy>
  <cp:revision>18</cp:revision>
  <cp:lastPrinted>2020-10-15T11:12:02Z</cp:lastPrinted>
  <dcterms:created xsi:type="dcterms:W3CDTF">2020-10-12T07:45:48Z</dcterms:created>
  <dcterms:modified xsi:type="dcterms:W3CDTF">2020-10-19T06:16:03Z</dcterms:modified>
</cp:coreProperties>
</file>