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440988" cy="7380288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289">
          <p15:clr>
            <a:srgbClr val="A4A3A4"/>
          </p15:clr>
        </p15:guide>
        <p15:guide id="3" orient="horz" pos="283">
          <p15:clr>
            <a:srgbClr val="A4A3A4"/>
          </p15:clr>
        </p15:guide>
        <p15:guide id="4" pos="2426">
          <p15:clr>
            <a:srgbClr val="A4A3A4"/>
          </p15:clr>
        </p15:guide>
        <p15:guide id="5" orient="horz" pos="600">
          <p15:clr>
            <a:srgbClr val="A4A3A4"/>
          </p15:clr>
        </p15:guide>
        <p15:guide id="6" pos="6576">
          <p15:clr>
            <a:srgbClr val="A4A3A4"/>
          </p15:clr>
        </p15:guide>
        <p15:guide id="7" orient="horz" pos="1780">
          <p15:clr>
            <a:srgbClr val="A4A3A4"/>
          </p15:clr>
        </p15:guide>
        <p15:guide id="8" orient="horz" pos="646">
          <p15:clr>
            <a:srgbClr val="A4A3A4"/>
          </p15:clr>
        </p15:guide>
        <p15:guide id="9" pos="3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33"/>
    <a:srgbClr val="00FF00"/>
    <a:srgbClr val="FFF4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8393" autoAdjust="0"/>
  </p:normalViewPr>
  <p:slideViewPr>
    <p:cSldViewPr>
      <p:cViewPr varScale="1">
        <p:scale>
          <a:sx n="84" d="100"/>
          <a:sy n="84" d="100"/>
        </p:scale>
        <p:origin x="672" y="48"/>
      </p:cViewPr>
      <p:guideLst>
        <p:guide orient="horz" pos="2325"/>
        <p:guide pos="3289"/>
        <p:guide orient="horz" pos="283"/>
        <p:guide pos="2426"/>
        <p:guide orient="horz" pos="600"/>
        <p:guide pos="6576"/>
        <p:guide orient="horz" pos="1780"/>
        <p:guide orient="horz" pos="646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1"/>
            <a:ext cx="2946248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t" anchorCtr="0" compatLnSpc="1">
            <a:prstTxWarp prst="textNoShape">
              <a:avLst/>
            </a:prstTxWarp>
          </a:bodyPr>
          <a:lstStyle>
            <a:lvl1pPr defTabSz="905441">
              <a:defRPr sz="13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33" y="11"/>
            <a:ext cx="2946246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t" anchorCtr="0" compatLnSpc="1">
            <a:prstTxWarp prst="textNoShape">
              <a:avLst/>
            </a:prstTxWarp>
          </a:bodyPr>
          <a:lstStyle>
            <a:lvl1pPr algn="r" defTabSz="905441">
              <a:defRPr sz="13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9429914"/>
            <a:ext cx="2946248" cy="49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b" anchorCtr="0" compatLnSpc="1">
            <a:prstTxWarp prst="textNoShape">
              <a:avLst/>
            </a:prstTxWarp>
          </a:bodyPr>
          <a:lstStyle>
            <a:lvl1pPr defTabSz="905441">
              <a:defRPr sz="1300"/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33" y="9429914"/>
            <a:ext cx="2946246" cy="49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b" anchorCtr="0" compatLnSpc="1">
            <a:prstTxWarp prst="textNoShape">
              <a:avLst/>
            </a:prstTxWarp>
          </a:bodyPr>
          <a:lstStyle>
            <a:lvl1pPr algn="r" defTabSz="905441">
              <a:defRPr sz="1300"/>
            </a:lvl1pPr>
          </a:lstStyle>
          <a:p>
            <a:fld id="{AC0A2314-2CE9-4FF7-B83A-DDE52376DD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5387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1"/>
            <a:ext cx="2946248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t" anchorCtr="0" compatLnSpc="1">
            <a:prstTxWarp prst="textNoShape">
              <a:avLst/>
            </a:prstTxWarp>
          </a:bodyPr>
          <a:lstStyle>
            <a:lvl1pPr defTabSz="905441">
              <a:defRPr sz="13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33" y="11"/>
            <a:ext cx="2946246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t" anchorCtr="0" compatLnSpc="1">
            <a:prstTxWarp prst="textNoShape">
              <a:avLst/>
            </a:prstTxWarp>
          </a:bodyPr>
          <a:lstStyle>
            <a:lvl1pPr algn="r" defTabSz="905441">
              <a:defRPr sz="13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4538"/>
            <a:ext cx="52641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00" y="4714975"/>
            <a:ext cx="5439101" cy="44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9429914"/>
            <a:ext cx="2946248" cy="49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b" anchorCtr="0" compatLnSpc="1">
            <a:prstTxWarp prst="textNoShape">
              <a:avLst/>
            </a:prstTxWarp>
          </a:bodyPr>
          <a:lstStyle>
            <a:lvl1pPr defTabSz="905441">
              <a:defRPr sz="13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33" y="9429914"/>
            <a:ext cx="2946246" cy="49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0" tIns="45277" rIns="90560" bIns="45277" numCol="1" anchor="b" anchorCtr="0" compatLnSpc="1">
            <a:prstTxWarp prst="textNoShape">
              <a:avLst/>
            </a:prstTxWarp>
          </a:bodyPr>
          <a:lstStyle>
            <a:lvl1pPr algn="r" defTabSz="905441">
              <a:defRPr sz="1300"/>
            </a:lvl1pPr>
          </a:lstStyle>
          <a:p>
            <a:fld id="{EEEDA76E-8A8D-4AE8-A60A-5E0945324B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239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07EEB-A7A9-4A06-BD95-3703BDEE7B5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43988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638" y="2292350"/>
            <a:ext cx="8875712" cy="158273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863" y="4181475"/>
            <a:ext cx="7307262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E1DBF-6D7B-4AF4-AFBD-A84E3292208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1B3C9-6873-424C-AC4F-CBD22EAEF3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70788" y="295275"/>
            <a:ext cx="2347912" cy="6297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22288" y="295275"/>
            <a:ext cx="6896100" cy="6297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A943-B149-4D73-B5E9-9A05F103F99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6EDBA-B261-495E-A52C-929E64B7D8F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5500" y="4741863"/>
            <a:ext cx="8874125" cy="14668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25500" y="3127375"/>
            <a:ext cx="8874125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B490F-B12E-4A63-A6B4-F75FD90FEA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22288" y="1722438"/>
            <a:ext cx="4621212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95900" y="1722438"/>
            <a:ext cx="4622800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066A1-F679-4B4E-9B80-35FC1FAB82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2288" y="1652588"/>
            <a:ext cx="4613275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2288" y="2339975"/>
            <a:ext cx="4613275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303838" y="1652588"/>
            <a:ext cx="4614862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303838" y="2339975"/>
            <a:ext cx="4614862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03285-5523-4FDE-9984-5BEE890B83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737F-F551-42FC-BDB8-7BE4E458D9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1367D-E2DB-4238-869E-77BDD0B8104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288" y="293688"/>
            <a:ext cx="3435350" cy="1250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81463" y="293688"/>
            <a:ext cx="5837237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22288" y="1544638"/>
            <a:ext cx="3435350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8AA3E-6BDE-493F-B5FF-D988AE3C51F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288" y="5165725"/>
            <a:ext cx="6264275" cy="609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46288" y="658813"/>
            <a:ext cx="62642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46288" y="5775325"/>
            <a:ext cx="62642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8F682-267F-4AF6-92C6-3197F21B7F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70" tIns="51435" rIns="102870" bIns="514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2288" y="6721475"/>
            <a:ext cx="24368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>
            <a:lvl1pPr defTabSz="1028700">
              <a:defRPr sz="16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7113" y="6721475"/>
            <a:ext cx="33067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>
            <a:lvl1pPr algn="ctr" defTabSz="1028700">
              <a:defRPr sz="16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1888" y="6721475"/>
            <a:ext cx="24368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>
            <a:lvl1pPr algn="r" defTabSz="1028700">
              <a:defRPr sz="1600"/>
            </a:lvl1pPr>
          </a:lstStyle>
          <a:p>
            <a:fld id="{8EF952AB-058D-460C-8DC6-F88BB567709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1028700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85763" indent="-385763" algn="l" defTabSz="1028700" rtl="0" fontAlgn="base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28700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285875" indent="-257175" algn="l" defTabSz="1028700" rtl="0" fontAlgn="base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00225" indent="-257175" algn="l" defTabSz="1028700" rtl="0" fontAlgn="base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14575" indent="-257175" algn="l" defTabSz="1028700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771775" indent="-257175" algn="l" defTabSz="1028700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28975" indent="-257175" algn="l" defTabSz="1028700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686175" indent="-257175" algn="l" defTabSz="1028700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43375" indent="-257175" algn="l" defTabSz="1028700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7" name="Line 1671"/>
          <p:cNvSpPr>
            <a:spLocks noChangeShapeType="1"/>
          </p:cNvSpPr>
          <p:nvPr/>
        </p:nvSpPr>
        <p:spPr bwMode="auto">
          <a:xfrm>
            <a:off x="193675" y="6294438"/>
            <a:ext cx="10031413" cy="0"/>
          </a:xfrm>
          <a:prstGeom prst="line">
            <a:avLst/>
          </a:prstGeom>
          <a:noFill/>
          <a:ln w="28575">
            <a:solidFill>
              <a:srgbClr val="3366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098" name="Group 20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0851"/>
              </p:ext>
            </p:extLst>
          </p:nvPr>
        </p:nvGraphicFramePr>
        <p:xfrm>
          <a:off x="6797111" y="253025"/>
          <a:ext cx="3508821" cy="5873241"/>
        </p:xfrm>
        <a:graphic>
          <a:graphicData uri="http://schemas.openxmlformats.org/drawingml/2006/table">
            <a:tbl>
              <a:tblPr/>
              <a:tblGrid>
                <a:gridCol w="26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5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322">
                  <a:extLst>
                    <a:ext uri="{9D8B030D-6E8A-4147-A177-3AD203B41FA5}">
                      <a16:colId xmlns:a16="http://schemas.microsoft.com/office/drawing/2014/main" val="54060579"/>
                    </a:ext>
                  </a:extLst>
                </a:gridCol>
                <a:gridCol w="925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99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種目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中古住宅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99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所在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虻田郡　真狩村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80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間取</a:t>
                      </a: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LDK</a:t>
                      </a:r>
                    </a:p>
                  </a:txBody>
                  <a:tcPr marL="0" marR="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38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価格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3,700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0" marR="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38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北海道虻田郡真狩村字社１－１７</a:t>
                      </a:r>
                    </a:p>
                  </a:txBody>
                  <a:tcPr marL="0" marR="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079239"/>
                  </a:ext>
                </a:extLst>
              </a:tr>
              <a:tr h="443523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最寄駅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JR</a:t>
                      </a:r>
                      <a:r>
                        <a:rPr kumimoji="1" lang="ja-JP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函館本線「倶知安」駅下車</a:t>
                      </a:r>
                      <a:endParaRPr kumimoji="1" lang="en-US" altLang="ja-JP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倶知安から道南バスで「留寿都方面」行き</a:t>
                      </a:r>
                      <a:endParaRPr kumimoji="1" lang="en-US" altLang="ja-JP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856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土地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５５１．４９㎡ （約１６６．８３坪）</a:t>
                      </a:r>
                      <a:endParaRPr kumimoji="1" lang="en-US" altLang="ja-JP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455">
                <a:tc row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建</a:t>
                      </a: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物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構造・規模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木造　２階建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延べ面積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１２５．８６㎡ （約３８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０７坪）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4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間取内訳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1F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　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LDK 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（１９帖）　　　　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2F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　洋室３（６帖、６帖、７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.33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帖）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455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土地権利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所有権</a:t>
                      </a: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地目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宅地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455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都市計画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なし</a:t>
                      </a:r>
                      <a:endParaRPr kumimoji="1" lang="en-US" altLang="ja-JP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用途地域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指定なし</a:t>
                      </a: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285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建</a:t>
                      </a:r>
                      <a:r>
                        <a:rPr kumimoji="1" lang="ja-JP" alt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ぺい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率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７０％</a:t>
                      </a: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容積率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４００％</a:t>
                      </a: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758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他の法令上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の制限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CN" altLang="en-US" sz="900" dirty="0">
                        <a:effectLst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景観条例</a:t>
                      </a:r>
                      <a:endParaRPr lang="en-US" altLang="ja-JP" sz="1000" b="1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490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築年月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２０１３年７月</a:t>
                      </a: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駐車場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駐車場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２台車庫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３台屋外</a:t>
                      </a: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222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現況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72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現況渡し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引渡日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引渡日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相談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235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接道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ja-JP" sz="1000" spc="0" dirty="0"/>
                    </a:p>
                  </a:txBody>
                  <a:tcPr marL="72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spc="0" dirty="0">
                          <a:latin typeface="+mn-ea"/>
                          <a:ea typeface="+mn-ea"/>
                        </a:rPr>
                        <a:t>東側公道（幅員約５ｍ）に間口２７．５２ｍ接する</a:t>
                      </a:r>
                      <a:endParaRPr lang="en-US" altLang="ja-JP" sz="1000" b="1" spc="0" dirty="0"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96490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設備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72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公営上下水道、電気コンロ、システムキッチン、</a:t>
                      </a:r>
                      <a:endParaRPr kumimoji="1" lang="en-US" altLang="ja-JP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電気給湯、オール電化　他一部家具付</a:t>
                      </a:r>
                      <a:endParaRPr kumimoji="1" lang="en-US" altLang="ja-JP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96490"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学校区</a:t>
                      </a:r>
                    </a:p>
                  </a:txBody>
                  <a:tcPr marL="108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7200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真狩小学校（真狩村字真狩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58-1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真狩中学校（真狩村字見晴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95" name="AutoShape 1668"/>
          <p:cNvSpPr>
            <a:spLocks noChangeArrowheads="1"/>
          </p:cNvSpPr>
          <p:nvPr/>
        </p:nvSpPr>
        <p:spPr bwMode="auto">
          <a:xfrm>
            <a:off x="125411" y="150813"/>
            <a:ext cx="10193338" cy="6045200"/>
          </a:xfrm>
          <a:prstGeom prst="roundRect">
            <a:avLst>
              <a:gd name="adj" fmla="val 1546"/>
            </a:avLst>
          </a:prstGeom>
          <a:noFill/>
          <a:ln w="412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028700"/>
            <a:endParaRPr lang="ja-JP" altLang="ja-JP" dirty="0"/>
          </a:p>
        </p:txBody>
      </p:sp>
      <p:cxnSp>
        <p:nvCxnSpPr>
          <p:cNvPr id="250" name="直線コネクタ 249"/>
          <p:cNvCxnSpPr>
            <a:cxnSpLocks/>
          </p:cNvCxnSpPr>
          <p:nvPr/>
        </p:nvCxnSpPr>
        <p:spPr bwMode="auto">
          <a:xfrm>
            <a:off x="193675" y="603091"/>
            <a:ext cx="6466979" cy="0"/>
          </a:xfrm>
          <a:prstGeom prst="line">
            <a:avLst/>
          </a:prstGeom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0" name="AutoShape 1669"/>
          <p:cNvSpPr>
            <a:spLocks noChangeArrowheads="1"/>
          </p:cNvSpPr>
          <p:nvPr/>
        </p:nvSpPr>
        <p:spPr bwMode="auto">
          <a:xfrm>
            <a:off x="119227" y="6369725"/>
            <a:ext cx="10264657" cy="872764"/>
          </a:xfrm>
          <a:prstGeom prst="roundRect">
            <a:avLst>
              <a:gd name="adj" fmla="val 12602"/>
            </a:avLst>
          </a:prstGeom>
          <a:solidFill>
            <a:schemeClr val="bg1"/>
          </a:solidFill>
          <a:ln w="412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" name="Text Box 1679"/>
          <p:cNvSpPr txBox="1">
            <a:spLocks noChangeArrowheads="1"/>
          </p:cNvSpPr>
          <p:nvPr/>
        </p:nvSpPr>
        <p:spPr bwMode="auto">
          <a:xfrm>
            <a:off x="8369425" y="6433271"/>
            <a:ext cx="1919393" cy="71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760" tIns="48380" rIns="96760" bIns="48380">
            <a:spAutoFit/>
          </a:bodyPr>
          <a:lstStyle/>
          <a:p>
            <a:pPr defTabSz="968375">
              <a:spcBef>
                <a:spcPct val="50000"/>
              </a:spcBef>
            </a:pPr>
            <a:r>
              <a:rPr lang="en-US" altLang="ja-JP" sz="1000" dirty="0"/>
              <a:t>■</a:t>
            </a:r>
            <a:r>
              <a:rPr lang="ja-JP" altLang="en-US" sz="1000" dirty="0"/>
              <a:t>手数料：３％＋６万＋消費税</a:t>
            </a:r>
            <a:endParaRPr lang="en-US" altLang="ja-JP" sz="1000" dirty="0"/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■取引態様：媒介（仲介）</a:t>
            </a:r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■担当：　北橋</a:t>
            </a:r>
          </a:p>
        </p:txBody>
      </p:sp>
      <p:pic>
        <p:nvPicPr>
          <p:cNvPr id="152" name="Picture 1680" descr="新しいロゴ"/>
          <p:cNvPicPr>
            <a:picLocks noChangeAspect="1" noChangeArrowheads="1"/>
          </p:cNvPicPr>
          <p:nvPr/>
        </p:nvPicPr>
        <p:blipFill rotWithShape="1">
          <a:blip r:embed="rId3" cstate="print"/>
          <a:srcRect b="7464"/>
          <a:stretch/>
        </p:blipFill>
        <p:spPr bwMode="auto">
          <a:xfrm>
            <a:off x="285775" y="6476143"/>
            <a:ext cx="715963" cy="704532"/>
          </a:xfrm>
          <a:prstGeom prst="rect">
            <a:avLst/>
          </a:prstGeom>
          <a:noFill/>
        </p:spPr>
      </p:pic>
      <p:grpSp>
        <p:nvGrpSpPr>
          <p:cNvPr id="153" name="Group 1718"/>
          <p:cNvGrpSpPr>
            <a:grpSpLocks/>
          </p:cNvGrpSpPr>
          <p:nvPr/>
        </p:nvGrpSpPr>
        <p:grpSpPr bwMode="auto">
          <a:xfrm>
            <a:off x="1571568" y="6478287"/>
            <a:ext cx="3683000" cy="688408"/>
            <a:chOff x="643" y="4100"/>
            <a:chExt cx="2445" cy="467"/>
          </a:xfrm>
        </p:grpSpPr>
        <p:sp>
          <p:nvSpPr>
            <p:cNvPr id="154" name="WordArt 1681"/>
            <p:cNvSpPr>
              <a:spLocks noChangeArrowheads="1" noChangeShapeType="1" noTextEdit="1"/>
            </p:cNvSpPr>
            <p:nvPr/>
          </p:nvSpPr>
          <p:spPr bwMode="auto">
            <a:xfrm>
              <a:off x="926" y="4100"/>
              <a:ext cx="1863" cy="8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ja-JP" altLang="en-US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免許番号　北海道知事免許　石狩（</a:t>
              </a:r>
              <a:r>
                <a:rPr lang="en-US" altLang="ja-JP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3</a:t>
              </a:r>
              <a:r>
                <a:rPr lang="ja-JP" altLang="en-US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）第７３９２号</a:t>
              </a:r>
            </a:p>
          </p:txBody>
        </p:sp>
        <p:grpSp>
          <p:nvGrpSpPr>
            <p:cNvPr id="155" name="Group 1717"/>
            <p:cNvGrpSpPr>
              <a:grpSpLocks/>
            </p:cNvGrpSpPr>
            <p:nvPr/>
          </p:nvGrpSpPr>
          <p:grpSpPr bwMode="auto">
            <a:xfrm>
              <a:off x="643" y="4201"/>
              <a:ext cx="2445" cy="366"/>
              <a:chOff x="643" y="4201"/>
              <a:chExt cx="2445" cy="366"/>
            </a:xfrm>
          </p:grpSpPr>
          <p:sp>
            <p:nvSpPr>
              <p:cNvPr id="156" name="WordArt 168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43" y="4201"/>
                <a:ext cx="2445" cy="136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ja-JP" altLang="en-US" sz="1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HG丸ｺﾞｼｯｸM-PRO"/>
                    <a:ea typeface="HG丸ｺﾞｼｯｸM-PRO"/>
                  </a:rPr>
                  <a:t>ダイニチキャピタル＆ホープ株式会社</a:t>
                </a:r>
              </a:p>
            </p:txBody>
          </p:sp>
          <p:sp>
            <p:nvSpPr>
              <p:cNvPr id="157" name="WordArt 168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54" y="4357"/>
                <a:ext cx="2434" cy="91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ja-JP" altLang="en-US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ニセコ倶知安店　〒</a:t>
                </a:r>
                <a:r>
                  <a:rPr lang="en-US" altLang="ja-JP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044-0054</a:t>
                </a:r>
                <a:r>
                  <a:rPr lang="ja-JP" altLang="en-US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　倶知安町北４条西</a:t>
                </a:r>
                <a:r>
                  <a:rPr lang="en-US" altLang="ja-JP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3</a:t>
                </a:r>
                <a:r>
                  <a:rPr lang="ja-JP" altLang="en-US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丁目２番２</a:t>
                </a:r>
              </a:p>
            </p:txBody>
          </p:sp>
          <p:sp>
            <p:nvSpPr>
              <p:cNvPr id="158" name="WordArt 168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0" y="4471"/>
                <a:ext cx="1386" cy="96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altLang="ja-JP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.</a:t>
                </a:r>
                <a:r>
                  <a:rPr lang="ja-JP" altLang="en-US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　メール：</a:t>
                </a:r>
                <a:r>
                  <a:rPr lang="en-US" altLang="ja-JP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kitahashi@d-hope.jp</a:t>
                </a:r>
                <a:endParaRPr lang="ja-JP" altLang="en-US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endParaRPr>
              </a:p>
            </p:txBody>
          </p:sp>
        </p:grpSp>
      </p:grpSp>
      <p:pic>
        <p:nvPicPr>
          <p:cNvPr id="159" name="Picture 1783" descr="フリーダイアル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4985" y="6485696"/>
            <a:ext cx="411573" cy="267007"/>
          </a:xfrm>
          <a:prstGeom prst="rect">
            <a:avLst/>
          </a:prstGeom>
          <a:noFill/>
        </p:spPr>
      </p:pic>
      <p:sp>
        <p:nvSpPr>
          <p:cNvPr id="160" name="テキスト ボックス 159"/>
          <p:cNvSpPr txBox="1"/>
          <p:nvPr/>
        </p:nvSpPr>
        <p:spPr>
          <a:xfrm>
            <a:off x="5796558" y="645629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ヒラギノ角ゴ8" pitchFamily="50" charset="-128"/>
                <a:ea typeface="ヒラギノ角ゴ8" pitchFamily="50" charset="-128"/>
              </a:rPr>
              <a:t>０１３６－５５－５４７７</a:t>
            </a:r>
            <a:endParaRPr kumimoji="1" lang="ja-JP" altLang="en-US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5292502" y="671448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ヒラギノ角ゴ8" pitchFamily="50" charset="-128"/>
                <a:ea typeface="ヒラギノ角ゴ8" pitchFamily="50" charset="-128"/>
              </a:rPr>
              <a:t>TEL</a:t>
            </a:r>
            <a:endParaRPr kumimoji="1" lang="ja-JP" altLang="en-US" sz="1400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5292502" y="6930504"/>
            <a:ext cx="820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ヒラギノ角ゴ8" pitchFamily="50" charset="-128"/>
                <a:ea typeface="ヒラギノ角ゴ8" pitchFamily="50" charset="-128"/>
              </a:rPr>
              <a:t>FAX</a:t>
            </a:r>
            <a:endParaRPr kumimoji="1" lang="ja-JP" altLang="en-US" sz="1400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5904570" y="6707034"/>
            <a:ext cx="2556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ヒラギノ角ゴ8" pitchFamily="50" charset="-128"/>
                <a:ea typeface="ヒラギノ角ゴ8" pitchFamily="50" charset="-128"/>
              </a:rPr>
              <a:t>０９０</a:t>
            </a:r>
            <a:r>
              <a:rPr kumimoji="1" lang="ja-JP" altLang="en-US" sz="1400" b="1" dirty="0">
                <a:latin typeface="ヒラギノ角ゴ8" pitchFamily="50" charset="-128"/>
                <a:ea typeface="ヒラギノ角ゴ8" pitchFamily="50" charset="-128"/>
              </a:rPr>
              <a:t>－１３８７－２２６８</a:t>
            </a: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5917200" y="6930504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ヒラギノ角ゴ8" pitchFamily="50" charset="-128"/>
                <a:ea typeface="ヒラギノ角ゴ8" pitchFamily="50" charset="-128"/>
              </a:rPr>
              <a:t>０１３６－５５－５４３７</a:t>
            </a:r>
            <a:endParaRPr kumimoji="1" lang="ja-JP" altLang="en-US" sz="1600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46E9721-7F04-410F-8756-ECCEB6357CFF}"/>
              </a:ext>
            </a:extLst>
          </p:cNvPr>
          <p:cNvSpPr/>
          <p:nvPr/>
        </p:nvSpPr>
        <p:spPr>
          <a:xfrm>
            <a:off x="203830" y="233759"/>
            <a:ext cx="6830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/>
              <a:t>真狩村住宅街　綺麗な一戸建て！車庫（２台）物置・除雪機・車付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DF510E55-02A8-4055-8EDF-E8526EE6FD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0" y="6465685"/>
            <a:ext cx="1326792" cy="68084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B09320F-839B-4FE9-925E-90E277D41F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485" y="698881"/>
            <a:ext cx="1884168" cy="2268517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2FDBD9C-8F0C-4547-8BE3-CD303465D4E3}"/>
              </a:ext>
            </a:extLst>
          </p:cNvPr>
          <p:cNvSpPr/>
          <p:nvPr/>
        </p:nvSpPr>
        <p:spPr>
          <a:xfrm>
            <a:off x="1295223" y="2333733"/>
            <a:ext cx="55094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600" dirty="0">
              <a:solidFill>
                <a:srgbClr val="000000"/>
              </a:solidFill>
              <a:latin typeface="Montserrat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860BFBA-1A2D-40EC-9E6A-D3F9EE888A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73" y="4328026"/>
            <a:ext cx="2133900" cy="18318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6698235-5BB6-418B-91A9-BECD5D3751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6" y="4350838"/>
            <a:ext cx="2093325" cy="184077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88D6A20-B5E4-486D-A5D3-7FCB4916B2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5" y="716368"/>
            <a:ext cx="2196874" cy="164858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4550E0E-D0C7-44F3-AFD6-D1D271295DC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700" y="737807"/>
            <a:ext cx="2139734" cy="160570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7139A95-377B-494F-A272-F94CB8B42A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19" y="2426481"/>
            <a:ext cx="1343987" cy="179198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015C4AC-595A-427B-8808-71446F5B6A9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736" y="2418799"/>
            <a:ext cx="1377060" cy="18360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A6117C0-6559-4238-A2F9-6E06E3A323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42899" y="5828194"/>
            <a:ext cx="396274" cy="30482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AA3B8B9-5299-4561-BCB0-3FAC604E2D0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223" y="2425618"/>
            <a:ext cx="1377059" cy="183607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8E475ED-0AD1-431A-9485-288FF98CAEF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380" y="4534967"/>
            <a:ext cx="1177287" cy="1569716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6C79D85-6DF3-4CBD-8C8C-A62B5AC825AF}"/>
              </a:ext>
            </a:extLst>
          </p:cNvPr>
          <p:cNvSpPr/>
          <p:nvPr/>
        </p:nvSpPr>
        <p:spPr>
          <a:xfrm>
            <a:off x="144659" y="5898217"/>
            <a:ext cx="5374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rgbClr val="000000"/>
                </a:solidFill>
                <a:latin typeface="Montserrat"/>
              </a:rPr>
              <a:t>1F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5B8D5009-8B27-4FEB-8A5E-44982D963A0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13" y="2923030"/>
            <a:ext cx="1176720" cy="1568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17177</TotalTime>
  <Words>182</Words>
  <Application>Microsoft Office PowerPoint</Application>
  <PresentationFormat>ユーザー設定</PresentationFormat>
  <Paragraphs>73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Montserrat</vt:lpstr>
      <vt:lpstr>ＭＳ Ｐゴシック</vt:lpstr>
      <vt:lpstr>ヒラギノ角ゴ8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T.Tamura</dc:creator>
  <cp:lastModifiedBy>ニセコ倶知安支店 ダイニチキャピタル＆ホープ株式会社</cp:lastModifiedBy>
  <cp:revision>2642</cp:revision>
  <cp:lastPrinted>2019-09-02T04:31:40Z</cp:lastPrinted>
  <dcterms:created xsi:type="dcterms:W3CDTF">2009-10-20T08:16:16Z</dcterms:created>
  <dcterms:modified xsi:type="dcterms:W3CDTF">2019-09-02T04:32:16Z</dcterms:modified>
</cp:coreProperties>
</file>