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CC99"/>
    <a:srgbClr val="FF0066"/>
    <a:srgbClr val="FF0000"/>
    <a:srgbClr val="FF9999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9" autoAdjust="0"/>
    <p:restoredTop sz="97880" autoAdjust="0"/>
  </p:normalViewPr>
  <p:slideViewPr>
    <p:cSldViewPr>
      <p:cViewPr varScale="1">
        <p:scale>
          <a:sx n="75" d="100"/>
          <a:sy n="75" d="100"/>
        </p:scale>
        <p:origin x="1068" y="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t" anchorCtr="0" compatLnSpc="1">
            <a:prstTxWarp prst="textNoShape">
              <a:avLst/>
            </a:prstTxWarp>
          </a:bodyPr>
          <a:lstStyle>
            <a:lvl1pPr defTabSz="908793"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30" y="3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t" anchorCtr="0" compatLnSpc="1">
            <a:prstTxWarp prst="textNoShape">
              <a:avLst/>
            </a:prstTxWarp>
          </a:bodyPr>
          <a:lstStyle>
            <a:lvl1pPr algn="r" defTabSz="908793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913"/>
            <a:ext cx="2946247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b" anchorCtr="0" compatLnSpc="1">
            <a:prstTxWarp prst="textNoShape">
              <a:avLst/>
            </a:prstTxWarp>
          </a:bodyPr>
          <a:lstStyle>
            <a:lvl1pPr defTabSz="908793">
              <a:defRPr sz="1200"/>
            </a:lvl1pPr>
          </a:lstStyle>
          <a:p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30" y="9429913"/>
            <a:ext cx="2946246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b" anchorCtr="0" compatLnSpc="1">
            <a:prstTxWarp prst="textNoShape">
              <a:avLst/>
            </a:prstTxWarp>
          </a:bodyPr>
          <a:lstStyle>
            <a:lvl1pPr algn="r" defTabSz="908793">
              <a:defRPr sz="1200"/>
            </a:lvl1pPr>
          </a:lstStyle>
          <a:p>
            <a:fld id="{711FAE7C-9612-4E37-9713-7C7A063501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323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t" anchorCtr="0" compatLnSpc="1">
            <a:prstTxWarp prst="textNoShape">
              <a:avLst/>
            </a:prstTxWarp>
          </a:bodyPr>
          <a:lstStyle>
            <a:lvl1pPr defTabSz="908793"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30" y="3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t" anchorCtr="0" compatLnSpc="1">
            <a:prstTxWarp prst="textNoShape">
              <a:avLst/>
            </a:prstTxWarp>
          </a:bodyPr>
          <a:lstStyle>
            <a:lvl1pPr algn="r" defTabSz="908793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0" y="4714953"/>
            <a:ext cx="5439101" cy="446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913"/>
            <a:ext cx="2946247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b" anchorCtr="0" compatLnSpc="1">
            <a:prstTxWarp prst="textNoShape">
              <a:avLst/>
            </a:prstTxWarp>
          </a:bodyPr>
          <a:lstStyle>
            <a:lvl1pPr defTabSz="908793"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30" y="9429913"/>
            <a:ext cx="2946246" cy="4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4" tIns="45448" rIns="90894" bIns="45448" numCol="1" anchor="b" anchorCtr="0" compatLnSpc="1">
            <a:prstTxWarp prst="textNoShape">
              <a:avLst/>
            </a:prstTxWarp>
          </a:bodyPr>
          <a:lstStyle>
            <a:lvl1pPr algn="r" defTabSz="908793">
              <a:defRPr sz="1200"/>
            </a:lvl1pPr>
          </a:lstStyle>
          <a:p>
            <a:fld id="{08EF604E-87A4-4F13-BF1B-FCC997661D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97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079F9-C53D-40FF-B7BC-ECAC0193F714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確認申請許可番号　第</a:t>
            </a:r>
            <a:r>
              <a:rPr lang="en-US" altLang="ja-JP" dirty="0"/>
              <a:t>SKK</a:t>
            </a:r>
            <a:r>
              <a:rPr lang="ja-JP" altLang="en-US" dirty="0"/>
              <a:t>　</a:t>
            </a:r>
            <a:r>
              <a:rPr lang="en-US" altLang="ja-JP" dirty="0"/>
              <a:t>184358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7203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62457-7FDE-4B36-A77C-1F9FF615A7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BF677-B9EF-4790-9819-8CE8E2817EF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3995-0BDC-4C82-8042-FD82D2311F7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05923-B7B8-489A-BEF6-0130988696B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153BC-9871-47D8-AE95-7F4556BA4B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60CB7-1DA7-4E23-A414-F8885C7D276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5D9CD-702A-49C7-8DA0-393F04DB321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CB953-1F0B-4A48-9B98-404163366B2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72E0-B95E-4817-AE2E-8421460408E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4B866-39B0-4002-A3F9-DE8B982FBC2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75BAC-176A-416D-82DD-0598ECB56C6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0" tIns="48380" rIns="96760" bIns="483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0" tIns="48380" rIns="96760" bIns="48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0" tIns="48380" rIns="96760" bIns="48380" numCol="1" anchor="t" anchorCtr="0" compatLnSpc="1">
            <a:prstTxWarp prst="textNoShape">
              <a:avLst/>
            </a:prstTxWarp>
          </a:bodyPr>
          <a:lstStyle>
            <a:lvl1pPr defTabSz="968375">
              <a:defRPr sz="15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0" tIns="48380" rIns="96760" bIns="48380" numCol="1" anchor="t" anchorCtr="0" compatLnSpc="1">
            <a:prstTxWarp prst="textNoShape">
              <a:avLst/>
            </a:prstTxWarp>
          </a:bodyPr>
          <a:lstStyle>
            <a:lvl1pPr algn="ctr" defTabSz="968375">
              <a:defRPr sz="15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0" tIns="48380" rIns="96760" bIns="4838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500"/>
            </a:lvl1pPr>
          </a:lstStyle>
          <a:p>
            <a:fld id="{19D483DB-B2E6-4A8C-9EC8-56624E1287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683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63538" indent="-363538" algn="l" defTabSz="968375" rtl="0" fontAlgn="base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3213" algn="l" defTabSz="968375" rtl="0" fontAlgn="base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09675" indent="-241300" algn="l" defTabSz="968375" rtl="0" fontAlgn="base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93863" indent="-242888" algn="l" defTabSz="968375" rtl="0" fontAlgn="base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176463" indent="-241300" algn="l" defTabSz="96837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633663" indent="-241300" algn="l" defTabSz="96837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090863" indent="-241300" algn="l" defTabSz="96837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548063" indent="-241300" algn="l" defTabSz="96837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005263" indent="-241300" algn="l" defTabSz="968375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 bwMode="auto">
          <a:xfrm>
            <a:off x="214806" y="203656"/>
            <a:ext cx="1830032" cy="707886"/>
          </a:xfrm>
          <a:prstGeom prst="roundRect">
            <a:avLst>
              <a:gd name="adj" fmla="val 824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8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764" name="AutoShape 1668"/>
          <p:cNvSpPr>
            <a:spLocks noChangeArrowheads="1"/>
          </p:cNvSpPr>
          <p:nvPr/>
        </p:nvSpPr>
        <p:spPr bwMode="auto">
          <a:xfrm>
            <a:off x="126999" y="100037"/>
            <a:ext cx="9680321" cy="5765569"/>
          </a:xfrm>
          <a:prstGeom prst="roundRect">
            <a:avLst>
              <a:gd name="adj" fmla="val 1546"/>
            </a:avLst>
          </a:prstGeom>
          <a:noFill/>
          <a:ln w="412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86008" tIns="43004" rIns="86008" bIns="43004" anchor="ctr"/>
          <a:lstStyle/>
          <a:p>
            <a:pPr algn="ctr" defTabSz="968375"/>
            <a:endParaRPr lang="ja-JP" altLang="ja-JP"/>
          </a:p>
        </p:txBody>
      </p:sp>
      <p:sp>
        <p:nvSpPr>
          <p:cNvPr id="5767" name="Line 1671"/>
          <p:cNvSpPr>
            <a:spLocks noChangeShapeType="1"/>
          </p:cNvSpPr>
          <p:nvPr/>
        </p:nvSpPr>
        <p:spPr bwMode="auto">
          <a:xfrm>
            <a:off x="184150" y="5934593"/>
            <a:ext cx="9517063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88" name="Group 20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48792"/>
              </p:ext>
            </p:extLst>
          </p:nvPr>
        </p:nvGraphicFramePr>
        <p:xfrm>
          <a:off x="6486345" y="128075"/>
          <a:ext cx="3214660" cy="5738670"/>
        </p:xfrm>
        <a:graphic>
          <a:graphicData uri="http://schemas.openxmlformats.org/drawingml/2006/table">
            <a:tbl>
              <a:tblPr/>
              <a:tblGrid>
                <a:gridCol w="62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61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種目</a:t>
                      </a:r>
                    </a:p>
                  </a:txBody>
                  <a:tcPr marL="72000" marT="10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一棟売アパート</a:t>
                      </a:r>
                      <a:endParaRPr kumimoji="1" lang="ja-JP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68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0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最寄駅</a:t>
                      </a:r>
                    </a:p>
                  </a:txBody>
                  <a:tcPr marL="72000" marR="96760" marT="48380" marB="483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JR</a:t>
                      </a: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倶知安駅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72000" marB="483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8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価格</a:t>
                      </a:r>
                    </a:p>
                  </a:txBody>
                  <a:tcPr marL="72000" marR="96760" marT="48380" marB="483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\24,000,000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6760" marR="96760" marT="48380" marB="483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81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所在</a:t>
                      </a:r>
                    </a:p>
                  </a:txBody>
                  <a:tcPr marL="72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北海道虻田郡倶知安町南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条西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番地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07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交通</a:t>
                      </a:r>
                    </a:p>
                  </a:txBody>
                  <a:tcPr marL="72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JR</a:t>
                      </a: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倶知安駅　徒歩１３分</a:t>
                      </a:r>
                      <a:endParaRPr kumimoji="1" lang="ja-JP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70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土地面積</a:t>
                      </a:r>
                    </a:p>
                  </a:txBody>
                  <a:tcPr marL="72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２５７．８８㎡　　（７８．０１坪）</a:t>
                      </a:r>
                    </a:p>
                  </a:txBody>
                  <a:tcPr marL="72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67">
                <a:tc rowSpan="3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建　　　物</a:t>
                      </a:r>
                    </a:p>
                  </a:txBody>
                  <a:tcPr marL="0" marR="0" marT="72000" marB="36000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dirty="0">
                          <a:latin typeface="+mn-ea"/>
                          <a:ea typeface="+mn-ea"/>
                        </a:rPr>
                        <a:t>規模・構造</a:t>
                      </a:r>
                      <a:endParaRPr kumimoji="1" lang="en-US" altLang="ja-JP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木造陸屋根３階建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2000" marR="36000" marT="468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039">
                <a:tc v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2000" marR="36000" marT="468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>
                          <a:latin typeface="+mn-ea"/>
                          <a:ea typeface="+mn-ea"/>
                        </a:rPr>
                        <a:t>面積</a:t>
                      </a:r>
                      <a:endParaRPr kumimoji="1" lang="ja-JP" altLang="en-US"/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２７２．９７㎡（８２．５７坪）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01">
                <a:tc v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2000" marR="36000" marT="468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+mn-ea"/>
                          <a:ea typeface="+mn-ea"/>
                        </a:rPr>
                        <a:t>建物名</a:t>
                      </a:r>
                      <a:endParaRPr kumimoji="1" lang="ja-JP" altLang="en-US" dirty="0"/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磯田マンション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83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用途地域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種中高層住居専用地域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34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築年月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昭和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57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総戸数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２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DK×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４戸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1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都市計画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非線引区域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土地権利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所有権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34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</a:t>
                      </a:r>
                      <a:r>
                        <a:rPr kumimoji="1" lang="ja-JP" alt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ぺい</a:t>
                      </a: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率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容積率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967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他の法令上の制限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倶知安町建築指導要綱・景観法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43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駐車場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４台　（車庫 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高さ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160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ｃｍ）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900" dirty="0"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現況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満室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引渡日</a:t>
                      </a: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+mn-ea"/>
                          <a:ea typeface="+mn-ea"/>
                        </a:rPr>
                        <a:t>応相談</a:t>
                      </a:r>
                      <a:endParaRPr kumimoji="1" lang="en-US" altLang="ja-JP" sz="900" dirty="0"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接道状況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西側町道　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9m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に、間口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10.909m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接する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6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設備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・電気・上下水道・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LPG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ガス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FF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灯油式ストーブ　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ペット飼育不可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8817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備考</a:t>
                      </a:r>
                    </a:p>
                  </a:txBody>
                  <a:tcPr marL="7200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+mj-ea"/>
                          <a:ea typeface="+mj-ea"/>
                          <a:cs typeface="メイリオ" panose="020B0604030504040204" pitchFamily="50" charset="-128"/>
                        </a:rPr>
                        <a:t>現況と</a:t>
                      </a:r>
                      <a:r>
                        <a:rPr lang="ja-JP" altLang="en-US" sz="900" dirty="0">
                          <a:latin typeface="+mj-ea"/>
                          <a:ea typeface="+mj-ea"/>
                          <a:cs typeface="メイリオ" panose="020B0604030504040204" pitchFamily="50" charset="-128"/>
                        </a:rPr>
                        <a:t>相違ある場合は現況を優先します</a:t>
                      </a:r>
                      <a:endParaRPr lang="en-US" altLang="ja-JP" sz="900" dirty="0">
                        <a:latin typeface="+mj-ea"/>
                        <a:ea typeface="+mj-ea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7" name="AutoShape 1669"/>
          <p:cNvSpPr>
            <a:spLocks noChangeArrowheads="1"/>
          </p:cNvSpPr>
          <p:nvPr/>
        </p:nvSpPr>
        <p:spPr bwMode="auto">
          <a:xfrm>
            <a:off x="163228" y="6007195"/>
            <a:ext cx="9649665" cy="809607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 w="412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5" name="Text Box 1679"/>
          <p:cNvSpPr txBox="1">
            <a:spLocks noChangeArrowheads="1"/>
          </p:cNvSpPr>
          <p:nvPr/>
        </p:nvSpPr>
        <p:spPr bwMode="auto">
          <a:xfrm>
            <a:off x="8492623" y="6069238"/>
            <a:ext cx="1404182" cy="48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6760" tIns="48380" rIns="96760" bIns="4838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ja-JP" altLang="en-US" sz="1000" dirty="0"/>
              <a:t>■取引態様：専任媒介</a:t>
            </a:r>
          </a:p>
          <a:p>
            <a:pPr defTabSz="968375">
              <a:spcBef>
                <a:spcPct val="50000"/>
              </a:spcBef>
            </a:pPr>
            <a:r>
              <a:rPr lang="ja-JP" altLang="en-US" sz="1000" dirty="0"/>
              <a:t>■担当：北橋</a:t>
            </a:r>
          </a:p>
        </p:txBody>
      </p:sp>
      <p:grpSp>
        <p:nvGrpSpPr>
          <p:cNvPr id="147" name="Group 1718"/>
          <p:cNvGrpSpPr>
            <a:grpSpLocks/>
          </p:cNvGrpSpPr>
          <p:nvPr/>
        </p:nvGrpSpPr>
        <p:grpSpPr bwMode="auto">
          <a:xfrm>
            <a:off x="1540283" y="6046659"/>
            <a:ext cx="4076395" cy="717092"/>
            <a:chOff x="643" y="4100"/>
            <a:chExt cx="2458" cy="493"/>
          </a:xfrm>
        </p:grpSpPr>
        <p:sp>
          <p:nvSpPr>
            <p:cNvPr id="148" name="WordArt 1681"/>
            <p:cNvSpPr>
              <a:spLocks noChangeArrowheads="1" noChangeShapeType="1" noTextEdit="1"/>
            </p:cNvSpPr>
            <p:nvPr/>
          </p:nvSpPr>
          <p:spPr bwMode="auto">
            <a:xfrm>
              <a:off x="926" y="4100"/>
              <a:ext cx="1863" cy="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免許番号　北海道知事免許　石狩（３）第７３９２号</a:t>
              </a:r>
            </a:p>
          </p:txBody>
        </p:sp>
        <p:grpSp>
          <p:nvGrpSpPr>
            <p:cNvPr id="149" name="Group 1717"/>
            <p:cNvGrpSpPr>
              <a:grpSpLocks/>
            </p:cNvGrpSpPr>
            <p:nvPr/>
          </p:nvGrpSpPr>
          <p:grpSpPr bwMode="auto">
            <a:xfrm>
              <a:off x="643" y="4201"/>
              <a:ext cx="2458" cy="392"/>
              <a:chOff x="643" y="4201"/>
              <a:chExt cx="2458" cy="392"/>
            </a:xfrm>
          </p:grpSpPr>
          <p:sp>
            <p:nvSpPr>
              <p:cNvPr id="150" name="WordArt 168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43" y="4201"/>
                <a:ext cx="2445" cy="1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1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HG丸ｺﾞｼｯｸM-PRO"/>
                    <a:ea typeface="HG丸ｺﾞｼｯｸM-PRO"/>
                  </a:rPr>
                  <a:t>ダイニチキャピタル＆ホープ株式会社</a:t>
                </a:r>
              </a:p>
            </p:txBody>
          </p:sp>
          <p:sp>
            <p:nvSpPr>
              <p:cNvPr id="151" name="WordArt 168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4" y="4357"/>
                <a:ext cx="2434" cy="12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ニセコ倶知安店　〒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044-0054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　倶知安町北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4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条西３丁目２番２　</a:t>
                </a:r>
              </a:p>
            </p:txBody>
          </p:sp>
          <p:sp>
            <p:nvSpPr>
              <p:cNvPr id="152" name="WordArt 168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7" y="4502"/>
                <a:ext cx="2434" cy="9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8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ウェブサイト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：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www.nisekoestate.com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　</a:t>
                </a:r>
                <a:r>
                  <a:rPr lang="ja-JP" altLang="en-US" sz="8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メール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：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info@d-hope.jp</a:t>
                </a:r>
                <a:endPara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endParaRPr>
              </a:p>
            </p:txBody>
          </p:sp>
        </p:grpSp>
      </p:grpSp>
      <p:pic>
        <p:nvPicPr>
          <p:cNvPr id="153" name="Picture 1783" descr="フリーダイア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587" y="6043444"/>
            <a:ext cx="411573" cy="267007"/>
          </a:xfrm>
          <a:prstGeom prst="rect">
            <a:avLst/>
          </a:prstGeom>
          <a:noFill/>
        </p:spPr>
      </p:pic>
      <p:sp>
        <p:nvSpPr>
          <p:cNvPr id="154" name="テキスト ボックス 153"/>
          <p:cNvSpPr txBox="1"/>
          <p:nvPr/>
        </p:nvSpPr>
        <p:spPr>
          <a:xfrm>
            <a:off x="5995567" y="6043444"/>
            <a:ext cx="2806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ヒラギノ角ゴ8" pitchFamily="50" charset="-128"/>
                <a:ea typeface="ヒラギノ角ゴ8" pitchFamily="50" charset="-128"/>
              </a:rPr>
              <a:t>０１３６－５５－５４７７</a:t>
            </a: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5598436" y="6275454"/>
            <a:ext cx="309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ヒラギノ角ゴ8" pitchFamily="50" charset="-128"/>
                <a:ea typeface="ヒラギノ角ゴ8" pitchFamily="50" charset="-128"/>
              </a:rPr>
              <a:t>携帯</a:t>
            </a:r>
            <a:r>
              <a:rPr kumimoji="1" lang="ja-JP" altLang="en-US" sz="1400" b="1" dirty="0">
                <a:latin typeface="ヒラギノ角ゴ8" pitchFamily="50" charset="-128"/>
                <a:ea typeface="ヒラギノ角ゴ8" pitchFamily="50" charset="-128"/>
              </a:rPr>
              <a:t>：</a:t>
            </a:r>
            <a:r>
              <a:rPr lang="ja-JP" altLang="en-US" sz="1400" b="1" dirty="0">
                <a:latin typeface="ヒラギノ角ゴ8" pitchFamily="50" charset="-128"/>
                <a:ea typeface="ヒラギノ角ゴ8" pitchFamily="50" charset="-128"/>
              </a:rPr>
              <a:t>０９０－１３８７－２２６８</a:t>
            </a:r>
            <a:endParaRPr kumimoji="1" lang="en-US" altLang="ja-JP" sz="1400" b="1" dirty="0">
              <a:latin typeface="ヒラギノ角ゴ8" pitchFamily="50" charset="-128"/>
              <a:ea typeface="ヒラギノ角ゴ8" pitchFamily="50" charset="-128"/>
            </a:endParaRPr>
          </a:p>
          <a:p>
            <a:r>
              <a:rPr lang="en-US" altLang="ja-JP" sz="1400" b="1" dirty="0">
                <a:latin typeface="ヒラギノ角ゴ8" pitchFamily="50" charset="-128"/>
                <a:ea typeface="ヒラギノ角ゴ8" pitchFamily="50" charset="-128"/>
              </a:rPr>
              <a:t>FAX</a:t>
            </a:r>
            <a:r>
              <a:rPr lang="ja-JP" altLang="en-US" sz="1400" b="1" dirty="0">
                <a:latin typeface="ヒラギノ角ゴ8" pitchFamily="50" charset="-128"/>
                <a:ea typeface="ヒラギノ角ゴ8" pitchFamily="50" charset="-128"/>
              </a:rPr>
              <a:t>：０１３６－５５－５４３７</a:t>
            </a:r>
            <a:endParaRPr kumimoji="1" lang="ja-JP" altLang="en-US" sz="1400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214806" y="970383"/>
            <a:ext cx="61878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正方形/長方形 19"/>
          <p:cNvSpPr/>
          <p:nvPr/>
        </p:nvSpPr>
        <p:spPr>
          <a:xfrm>
            <a:off x="1986932" y="185553"/>
            <a:ext cx="44862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sz="22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満室時年収：</a:t>
            </a:r>
            <a:r>
              <a:rPr lang="en-US" altLang="ja-JP" sz="20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2,448,000</a:t>
            </a:r>
            <a:r>
              <a:rPr lang="ja-JP" altLang="en-US" sz="20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20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0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満室時利回り：</a:t>
            </a:r>
            <a:r>
              <a:rPr lang="en-US" altLang="ja-JP" sz="20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10.2</a:t>
            </a:r>
            <a:r>
              <a:rPr lang="ja-JP" altLang="en-US" sz="20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lang="en-US" altLang="ja-JP" sz="11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 bwMode="auto">
          <a:xfrm>
            <a:off x="3839152" y="3518853"/>
            <a:ext cx="2020900" cy="571655"/>
          </a:xfrm>
          <a:prstGeom prst="roundRect">
            <a:avLst>
              <a:gd name="adj" fmla="val 3327"/>
            </a:avLst>
          </a:prstGeom>
          <a:noFill/>
          <a:ln w="19050" cap="flat" cmpd="sng" algn="ctr">
            <a:solidFill>
              <a:srgbClr val="FF993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8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3830298" y="3547610"/>
            <a:ext cx="222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・ツルハドラッグ</a:t>
            </a:r>
            <a:r>
              <a:rPr lang="en-US" altLang="ja-JP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徒歩２分</a:t>
            </a:r>
            <a:endParaRPr lang="en-US" altLang="ja-JP" sz="800" spc="3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・スーパー・銀行</a:t>
            </a:r>
            <a:r>
              <a:rPr lang="en-US" altLang="ja-JP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徒歩</a:t>
            </a:r>
            <a:r>
              <a:rPr lang="en-US" altLang="ja-JP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endParaRPr lang="en-US" altLang="ja-JP" sz="800" spc="3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・倶知安南郵便局</a:t>
            </a:r>
            <a:r>
              <a:rPr lang="en-US" altLang="ja-JP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徒歩５分</a:t>
            </a:r>
            <a:endParaRPr lang="en-US" altLang="ja-JP" sz="800" spc="3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・倶知安町役場</a:t>
            </a:r>
            <a:r>
              <a:rPr lang="en-US" altLang="ja-JP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……</a:t>
            </a:r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車で</a:t>
            </a:r>
            <a:r>
              <a:rPr lang="en-US" altLang="ja-JP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endParaRPr lang="en-US" altLang="ja-JP" sz="800" spc="3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56456" y="190132"/>
            <a:ext cx="2088232" cy="68480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ja-JP" altLang="en-US" sz="16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kumimoji="1" lang="en-US" altLang="ja-JP" sz="16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DK×</a:t>
            </a:r>
            <a:r>
              <a:rPr lang="ja-JP" altLang="en-US" sz="16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kumimoji="1" lang="ja-JP" altLang="en-US" sz="16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戸</a:t>
            </a:r>
            <a:endParaRPr kumimoji="1" lang="en-US" altLang="ja-JP" sz="16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400"/>
              </a:lnSpc>
            </a:pPr>
            <a:r>
              <a:rPr kumimoji="1" lang="ja-JP" altLang="en-US" sz="14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「倶知安駅</a:t>
            </a:r>
            <a:r>
              <a:rPr kumimoji="1" lang="ja-JP" altLang="en-US" sz="1400" spc="-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kumimoji="1" lang="ja-JP" altLang="en-US" sz="14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徒歩</a:t>
            </a:r>
            <a:r>
              <a:rPr kumimoji="1" lang="en-US" altLang="ja-JP" sz="14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kumimoji="1" lang="ja-JP" altLang="en-US" sz="14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endParaRPr kumimoji="1" lang="en-US" altLang="ja-JP" sz="14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3790529" y="3325518"/>
            <a:ext cx="246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800" spc="300" dirty="0">
                <a:ln w="190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暮らしのインフォメーション</a:t>
            </a:r>
            <a:endParaRPr lang="en-US" altLang="ja-JP" sz="1000" spc="300" dirty="0">
              <a:ln w="190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542709" y="1934108"/>
            <a:ext cx="467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/>
              <a:t>CL</a:t>
            </a:r>
            <a:endParaRPr kumimoji="1" lang="ja-JP" altLang="en-US" sz="8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6608AD-313E-4670-A9EE-180A16F2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24" y="6125941"/>
            <a:ext cx="1282592" cy="5882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32BDC48-FCC1-4C2E-8DF7-F6568707F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42" y="1038231"/>
            <a:ext cx="3062809" cy="229710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E251D13-6861-429E-A39E-EF59C0726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042169"/>
            <a:ext cx="3200400" cy="286227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C085808-8D8D-4FC2-AC1B-F61DC178B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9609" y="3370419"/>
            <a:ext cx="256054" cy="21947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14F9581-416A-4C51-967E-22A25604E1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61" y="1065682"/>
            <a:ext cx="526620" cy="208750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30D6D14-5BD9-41C3-8A7F-1B654ECDA2DD}"/>
              </a:ext>
            </a:extLst>
          </p:cNvPr>
          <p:cNvSpPr/>
          <p:nvPr/>
        </p:nvSpPr>
        <p:spPr bwMode="auto">
          <a:xfrm>
            <a:off x="2260134" y="3006211"/>
            <a:ext cx="256054" cy="372327"/>
          </a:xfrm>
          <a:prstGeom prst="wedgeRound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8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物件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24713F0-4DC1-489C-BC0F-7FA59DF01A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4" y="4126222"/>
            <a:ext cx="4993383" cy="1678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209</Words>
  <Application>Microsoft Office PowerPoint</Application>
  <PresentationFormat>A4 210 x 297 mm</PresentationFormat>
  <Paragraphs>70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Ｐゴシック</vt:lpstr>
      <vt:lpstr>ヒラギノ角ゴ8</vt:lpstr>
      <vt:lpstr>メイリオ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T.Tamura</dc:creator>
  <cp:lastModifiedBy>ニセコ倶知安支店 ダイニチキャピタル＆ホープ株式会社</cp:lastModifiedBy>
  <cp:revision>609</cp:revision>
  <cp:lastPrinted>2019-08-08T04:03:52Z</cp:lastPrinted>
  <dcterms:created xsi:type="dcterms:W3CDTF">2009-10-20T08:16:16Z</dcterms:created>
  <dcterms:modified xsi:type="dcterms:W3CDTF">2019-08-08T06:22:25Z</dcterms:modified>
</cp:coreProperties>
</file>