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440988" cy="7380288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289">
          <p15:clr>
            <a:srgbClr val="A4A3A4"/>
          </p15:clr>
        </p15:guide>
        <p15:guide id="3" orient="horz" pos="283">
          <p15:clr>
            <a:srgbClr val="A4A3A4"/>
          </p15:clr>
        </p15:guide>
        <p15:guide id="4" pos="2426">
          <p15:clr>
            <a:srgbClr val="A4A3A4"/>
          </p15:clr>
        </p15:guide>
        <p15:guide id="5" orient="horz" pos="600">
          <p15:clr>
            <a:srgbClr val="A4A3A4"/>
          </p15:clr>
        </p15:guide>
        <p15:guide id="6" pos="6576">
          <p15:clr>
            <a:srgbClr val="A4A3A4"/>
          </p15:clr>
        </p15:guide>
        <p15:guide id="7" orient="horz" pos="1780">
          <p15:clr>
            <a:srgbClr val="A4A3A4"/>
          </p15:clr>
        </p15:guide>
        <p15:guide id="8" orient="horz" pos="646">
          <p15:clr>
            <a:srgbClr val="A4A3A4"/>
          </p15:clr>
        </p15:guide>
        <p15:guide id="9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33"/>
    <a:srgbClr val="00FF00"/>
    <a:srgbClr val="FFF4D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8393" autoAdjust="0"/>
  </p:normalViewPr>
  <p:slideViewPr>
    <p:cSldViewPr>
      <p:cViewPr varScale="1">
        <p:scale>
          <a:sx n="74" d="100"/>
          <a:sy n="74" d="100"/>
        </p:scale>
        <p:origin x="642" y="36"/>
      </p:cViewPr>
      <p:guideLst>
        <p:guide orient="horz" pos="2325"/>
        <p:guide pos="3289"/>
        <p:guide orient="horz" pos="283"/>
        <p:guide pos="2426"/>
        <p:guide orient="horz" pos="600"/>
        <p:guide pos="6576"/>
        <p:guide orient="horz" pos="1780"/>
        <p:guide orient="horz" pos="646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11"/>
            <a:ext cx="2946248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0" tIns="45277" rIns="90560" bIns="45277" numCol="1" anchor="t" anchorCtr="0" compatLnSpc="1">
            <a:prstTxWarp prst="textNoShape">
              <a:avLst/>
            </a:prstTxWarp>
          </a:bodyPr>
          <a:lstStyle>
            <a:lvl1pPr defTabSz="905441">
              <a:defRPr sz="1300"/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33" y="11"/>
            <a:ext cx="2946246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0" tIns="45277" rIns="90560" bIns="45277" numCol="1" anchor="t" anchorCtr="0" compatLnSpc="1">
            <a:prstTxWarp prst="textNoShape">
              <a:avLst/>
            </a:prstTxWarp>
          </a:bodyPr>
          <a:lstStyle>
            <a:lvl1pPr algn="r" defTabSz="905441">
              <a:defRPr sz="1300"/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29914"/>
            <a:ext cx="2946248" cy="49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0" tIns="45277" rIns="90560" bIns="45277" numCol="1" anchor="b" anchorCtr="0" compatLnSpc="1">
            <a:prstTxWarp prst="textNoShape">
              <a:avLst/>
            </a:prstTxWarp>
          </a:bodyPr>
          <a:lstStyle>
            <a:lvl1pPr defTabSz="905441">
              <a:defRPr sz="1300"/>
            </a:lvl1pPr>
          </a:lstStyle>
          <a:p>
            <a:endParaRPr lang="en-US" altLang="ja-JP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33" y="9429914"/>
            <a:ext cx="2946246" cy="49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0" tIns="45277" rIns="90560" bIns="45277" numCol="1" anchor="b" anchorCtr="0" compatLnSpc="1">
            <a:prstTxWarp prst="textNoShape">
              <a:avLst/>
            </a:prstTxWarp>
          </a:bodyPr>
          <a:lstStyle>
            <a:lvl1pPr algn="r" defTabSz="905441">
              <a:defRPr sz="1300"/>
            </a:lvl1pPr>
          </a:lstStyle>
          <a:p>
            <a:fld id="{AC0A2314-2CE9-4FF7-B83A-DDE52376DDB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538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11"/>
            <a:ext cx="2946248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0" tIns="45277" rIns="90560" bIns="45277" numCol="1" anchor="t" anchorCtr="0" compatLnSpc="1">
            <a:prstTxWarp prst="textNoShape">
              <a:avLst/>
            </a:prstTxWarp>
          </a:bodyPr>
          <a:lstStyle>
            <a:lvl1pPr defTabSz="905441">
              <a:defRPr sz="13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33" y="11"/>
            <a:ext cx="2946246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0" tIns="45277" rIns="90560" bIns="45277" numCol="1" anchor="t" anchorCtr="0" compatLnSpc="1">
            <a:prstTxWarp prst="textNoShape">
              <a:avLst/>
            </a:prstTxWarp>
          </a:bodyPr>
          <a:lstStyle>
            <a:lvl1pPr algn="r" defTabSz="905441">
              <a:defRPr sz="13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00" y="4714975"/>
            <a:ext cx="5439101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0" tIns="45277" rIns="90560" bIns="45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9914"/>
            <a:ext cx="2946248" cy="49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0" tIns="45277" rIns="90560" bIns="45277" numCol="1" anchor="b" anchorCtr="0" compatLnSpc="1">
            <a:prstTxWarp prst="textNoShape">
              <a:avLst/>
            </a:prstTxWarp>
          </a:bodyPr>
          <a:lstStyle>
            <a:lvl1pPr defTabSz="905441">
              <a:defRPr sz="13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33" y="9429914"/>
            <a:ext cx="2946246" cy="49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0" tIns="45277" rIns="90560" bIns="45277" numCol="1" anchor="b" anchorCtr="0" compatLnSpc="1">
            <a:prstTxWarp prst="textNoShape">
              <a:avLst/>
            </a:prstTxWarp>
          </a:bodyPr>
          <a:lstStyle>
            <a:lvl1pPr algn="r" defTabSz="905441">
              <a:defRPr sz="1300"/>
            </a:lvl1pPr>
          </a:lstStyle>
          <a:p>
            <a:fld id="{EEEDA76E-8A8D-4AE8-A60A-5E0945324B4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6239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07EEB-A7A9-4A06-BD95-3703BDEE7B5E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43988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2638" y="2292350"/>
            <a:ext cx="8875712" cy="1582738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6863" y="4181475"/>
            <a:ext cx="7307262" cy="18875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E1DBF-6D7B-4AF4-AFBD-A84E3292208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1B3C9-6873-424C-AC4F-CBD22EAEF38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70788" y="295275"/>
            <a:ext cx="2347912" cy="629761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2288" y="295275"/>
            <a:ext cx="6896100" cy="629761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3A943-B149-4D73-B5E9-9A05F103F99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6EDBA-B261-495E-A52C-929E64B7D8F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5500" y="4741863"/>
            <a:ext cx="8874125" cy="14668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25500" y="3127375"/>
            <a:ext cx="8874125" cy="1614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B490F-B12E-4A63-A6B4-F75FD90FEA5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22288" y="1722438"/>
            <a:ext cx="4621212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95900" y="1722438"/>
            <a:ext cx="4622800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066A1-F679-4B4E-9B80-35FC1FAB827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22288" y="1652588"/>
            <a:ext cx="4613275" cy="687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2288" y="2339975"/>
            <a:ext cx="4613275" cy="4252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303838" y="1652588"/>
            <a:ext cx="4614862" cy="687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303838" y="2339975"/>
            <a:ext cx="4614862" cy="4252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03285-5523-4FDE-9984-5BEE890B83A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0737F-F551-42FC-BDB8-7BE4E458D97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1367D-E2DB-4238-869E-77BDD0B8104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2288" y="293688"/>
            <a:ext cx="3435350" cy="1250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81463" y="293688"/>
            <a:ext cx="5837237" cy="629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22288" y="1544638"/>
            <a:ext cx="3435350" cy="5048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AA3E-6BDE-493F-B5FF-D988AE3C51F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46288" y="5165725"/>
            <a:ext cx="6264275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46288" y="658813"/>
            <a:ext cx="6264275" cy="4429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46288" y="5775325"/>
            <a:ext cx="6264275" cy="866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8F682-267F-4AF6-92C6-3197F21B7FD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295275"/>
            <a:ext cx="939641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722438"/>
            <a:ext cx="939641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2288" y="6721475"/>
            <a:ext cx="2436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>
            <a:lvl1pPr defTabSz="1028700">
              <a:defRPr sz="16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7113" y="6721475"/>
            <a:ext cx="33067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>
            <a:lvl1pPr algn="ctr" defTabSz="1028700">
              <a:defRPr sz="16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81888" y="6721475"/>
            <a:ext cx="2436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>
            <a:lvl1pPr algn="r" defTabSz="1028700">
              <a:defRPr sz="1600"/>
            </a:lvl1pPr>
          </a:lstStyle>
          <a:p>
            <a:fld id="{8EF952AB-058D-460C-8DC6-F88BB567709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2pPr>
      <a:lvl3pPr algn="ctr" defTabSz="10287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3pPr>
      <a:lvl4pPr algn="ctr" defTabSz="10287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4pPr>
      <a:lvl5pPr algn="ctr" defTabSz="10287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85763" indent="-385763" algn="l" defTabSz="1028700" rtl="0" fontAlgn="base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6613" indent="-322263" algn="l" defTabSz="1028700" rtl="0" fontAlgn="base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85875" indent="-257175" algn="l" defTabSz="1028700" rtl="0" fontAlgn="base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0225" indent="-257175" algn="l" defTabSz="1028700" rtl="0" fontAlgn="base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14575" indent="-257175" algn="l" defTabSz="10287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71775" indent="-257175" algn="l" defTabSz="10287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28975" indent="-257175" algn="l" defTabSz="10287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86175" indent="-257175" algn="l" defTabSz="10287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43375" indent="-257175" algn="l" defTabSz="10287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image" Target="../media/image1.jpeg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7" name="Line 1671"/>
          <p:cNvSpPr>
            <a:spLocks noChangeShapeType="1"/>
          </p:cNvSpPr>
          <p:nvPr/>
        </p:nvSpPr>
        <p:spPr bwMode="auto">
          <a:xfrm>
            <a:off x="193675" y="6294438"/>
            <a:ext cx="10031413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098" name="Group 20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32164"/>
              </p:ext>
            </p:extLst>
          </p:nvPr>
        </p:nvGraphicFramePr>
        <p:xfrm>
          <a:off x="6647055" y="174225"/>
          <a:ext cx="3562070" cy="5985133"/>
        </p:xfrm>
        <a:graphic>
          <a:graphicData uri="http://schemas.openxmlformats.org/drawingml/2006/table">
            <a:tbl>
              <a:tblPr/>
              <a:tblGrid>
                <a:gridCol w="273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1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173">
                <a:tc gridSpan="2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種目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売保養所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78">
                <a:tc gridSpan="2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価格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\10,000,000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0" marR="0" marT="10800" marB="1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663">
                <a:tc gridSpan="2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所在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北海道虻田郡喜茂別町字御園</a:t>
                      </a:r>
                      <a:endParaRPr kumimoji="1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</a:t>
                      </a: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１８３番２、１８９番２、９８番３、</a:t>
                      </a:r>
                      <a:endParaRPr kumimoji="1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　９８番４、９８番５、９８番６</a:t>
                      </a:r>
                      <a:endParaRPr kumimoji="1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40">
                <a:tc gridSpan="2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土地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9,488</a:t>
                      </a: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㎡ （約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2,870</a:t>
                      </a: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坪）</a:t>
                      </a:r>
                      <a:endParaRPr kumimoji="1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935">
                <a:tc gridSpan="2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最寄駅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JR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倶知安駅から約</a:t>
                      </a: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34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ｋｍ、</a:t>
                      </a: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分</a:t>
                      </a: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641440"/>
                  </a:ext>
                </a:extLst>
              </a:tr>
              <a:tr h="607703">
                <a:tc rowSpan="2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旧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校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舎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構造・築年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木造亜鉛メッキ鋼板葺　２階建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昭和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年新築、昭和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55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年増築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平成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年大幅改築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0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延べ面積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1F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）　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741.12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㎡（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224.19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坪）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2F)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28.35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㎡（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8.58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坪）　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計）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769.47232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㎡（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232.776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坪）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287">
                <a:tc rowSpan="2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居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宅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構造・規模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木造亜鉛メッキ鋼板葺　平屋建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昭和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年新築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8186767"/>
                  </a:ext>
                </a:extLst>
              </a:tr>
              <a:tr h="236386">
                <a:tc vMerge="1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延べ面積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49.11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㎡ （約</a:t>
                      </a: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14.86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坪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）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7442263"/>
                  </a:ext>
                </a:extLst>
              </a:tr>
              <a:tr h="234751"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土地権利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所有権</a:t>
                      </a: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地目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雑種他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870"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都市計画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区域外</a:t>
                      </a:r>
                      <a:endParaRPr kumimoji="1" lang="en-US" altLang="ja-JP" sz="105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用途地域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指定なし</a:t>
                      </a: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870"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建</a:t>
                      </a:r>
                      <a:r>
                        <a:rPr kumimoji="1" lang="ja-JP" alt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ぺい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率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容積率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353"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現況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空き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引渡日</a:t>
                      </a: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相談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805"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接道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ja-JP" sz="1000" spc="0" dirty="0"/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spc="0" dirty="0"/>
                        <a:t>南西側国道（幅員約９</a:t>
                      </a:r>
                      <a:r>
                        <a:rPr lang="en-US" altLang="ja-JP" sz="1050" b="0" spc="0" dirty="0"/>
                        <a:t>.</a:t>
                      </a:r>
                      <a:r>
                        <a:rPr lang="ja-JP" altLang="en-US" sz="1050" b="0" spc="0" dirty="0"/>
                        <a:t>０ｍ）に接する</a:t>
                      </a:r>
                      <a:endParaRPr lang="en-US" altLang="ja-JP" sz="1050" b="0" spc="0" dirty="0"/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32478"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設備</a:t>
                      </a:r>
                    </a:p>
                  </a:txBody>
                  <a:tcPr marL="10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町営上水道、下水道なし（トイレ・汲み取り）</a:t>
                      </a:r>
                      <a:endParaRPr kumimoji="1" lang="en-US" altLang="ja-JP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（台所・浄化槽）（洗面所・浸透ます）</a:t>
                      </a:r>
                      <a:endParaRPr kumimoji="1" lang="en-US" altLang="ja-JP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電気、ガス、灯油、暖房、ベッド付寝室３室、和室、大ホール、食堂、大浴場、バリアフリー</a:t>
                      </a:r>
                      <a:endParaRPr kumimoji="1" lang="en-US" altLang="ja-JP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95" name="AutoShape 1668"/>
          <p:cNvSpPr>
            <a:spLocks noChangeArrowheads="1"/>
          </p:cNvSpPr>
          <p:nvPr/>
        </p:nvSpPr>
        <p:spPr bwMode="auto">
          <a:xfrm>
            <a:off x="125411" y="150813"/>
            <a:ext cx="10193338" cy="6045200"/>
          </a:xfrm>
          <a:prstGeom prst="roundRect">
            <a:avLst>
              <a:gd name="adj" fmla="val 1546"/>
            </a:avLst>
          </a:prstGeom>
          <a:noFill/>
          <a:ln w="412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028700"/>
            <a:endParaRPr lang="ja-JP" altLang="ja-JP" dirty="0"/>
          </a:p>
        </p:txBody>
      </p:sp>
      <p:cxnSp>
        <p:nvCxnSpPr>
          <p:cNvPr id="250" name="直線コネクタ 249"/>
          <p:cNvCxnSpPr>
            <a:cxnSpLocks/>
          </p:cNvCxnSpPr>
          <p:nvPr/>
        </p:nvCxnSpPr>
        <p:spPr bwMode="auto">
          <a:xfrm>
            <a:off x="218863" y="449784"/>
            <a:ext cx="6153493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AutoShape 1669"/>
          <p:cNvSpPr>
            <a:spLocks noChangeArrowheads="1"/>
          </p:cNvSpPr>
          <p:nvPr/>
        </p:nvSpPr>
        <p:spPr bwMode="auto">
          <a:xfrm>
            <a:off x="122240" y="6347398"/>
            <a:ext cx="10264657" cy="872764"/>
          </a:xfrm>
          <a:prstGeom prst="roundRect">
            <a:avLst>
              <a:gd name="adj" fmla="val 12602"/>
            </a:avLst>
          </a:prstGeom>
          <a:solidFill>
            <a:schemeClr val="bg1"/>
          </a:solidFill>
          <a:ln w="412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1" name="Text Box 1679"/>
          <p:cNvSpPr txBox="1">
            <a:spLocks noChangeArrowheads="1"/>
          </p:cNvSpPr>
          <p:nvPr/>
        </p:nvSpPr>
        <p:spPr bwMode="auto">
          <a:xfrm>
            <a:off x="8289732" y="6438216"/>
            <a:ext cx="1919393" cy="71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6760" tIns="48380" rIns="96760" bIns="48380">
            <a:spAutoFit/>
          </a:bodyPr>
          <a:lstStyle/>
          <a:p>
            <a:pPr defTabSz="968375">
              <a:spcBef>
                <a:spcPct val="50000"/>
              </a:spcBef>
            </a:pPr>
            <a:r>
              <a:rPr lang="en-US" altLang="ja-JP" sz="1000" dirty="0"/>
              <a:t>■</a:t>
            </a:r>
            <a:r>
              <a:rPr lang="ja-JP" altLang="en-US" sz="1000" dirty="0"/>
              <a:t>手数料：３％＋６万＋消費税</a:t>
            </a:r>
            <a:endParaRPr lang="en-US" altLang="ja-JP" sz="1000" dirty="0"/>
          </a:p>
          <a:p>
            <a:pPr defTabSz="968375">
              <a:spcBef>
                <a:spcPct val="50000"/>
              </a:spcBef>
            </a:pPr>
            <a:r>
              <a:rPr lang="ja-JP" altLang="en-US" sz="1000" dirty="0"/>
              <a:t>■取引態様：専任</a:t>
            </a:r>
          </a:p>
          <a:p>
            <a:pPr defTabSz="968375">
              <a:spcBef>
                <a:spcPct val="50000"/>
              </a:spcBef>
            </a:pPr>
            <a:r>
              <a:rPr lang="ja-JP" altLang="en-US" sz="1000" dirty="0"/>
              <a:t>■担当：　北橋</a:t>
            </a:r>
          </a:p>
        </p:txBody>
      </p:sp>
      <p:pic>
        <p:nvPicPr>
          <p:cNvPr id="152" name="Picture 1680" descr="新しいロゴ"/>
          <p:cNvPicPr>
            <a:picLocks noChangeAspect="1" noChangeArrowheads="1"/>
          </p:cNvPicPr>
          <p:nvPr/>
        </p:nvPicPr>
        <p:blipFill rotWithShape="1">
          <a:blip r:embed="rId3" cstate="print"/>
          <a:srcRect b="7464"/>
          <a:stretch/>
        </p:blipFill>
        <p:spPr bwMode="auto">
          <a:xfrm>
            <a:off x="285775" y="6476143"/>
            <a:ext cx="715963" cy="704532"/>
          </a:xfrm>
          <a:prstGeom prst="rect">
            <a:avLst/>
          </a:prstGeom>
          <a:noFill/>
        </p:spPr>
      </p:pic>
      <p:grpSp>
        <p:nvGrpSpPr>
          <p:cNvPr id="153" name="Group 1718"/>
          <p:cNvGrpSpPr>
            <a:grpSpLocks/>
          </p:cNvGrpSpPr>
          <p:nvPr/>
        </p:nvGrpSpPr>
        <p:grpSpPr bwMode="auto">
          <a:xfrm>
            <a:off x="1571568" y="6478287"/>
            <a:ext cx="3683000" cy="688408"/>
            <a:chOff x="643" y="4100"/>
            <a:chExt cx="2445" cy="467"/>
          </a:xfrm>
        </p:grpSpPr>
        <p:sp>
          <p:nvSpPr>
            <p:cNvPr id="154" name="WordArt 1681"/>
            <p:cNvSpPr>
              <a:spLocks noChangeArrowheads="1" noChangeShapeType="1" noTextEdit="1"/>
            </p:cNvSpPr>
            <p:nvPr/>
          </p:nvSpPr>
          <p:spPr bwMode="auto">
            <a:xfrm>
              <a:off x="926" y="4100"/>
              <a:ext cx="1863" cy="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ja-JP" altLang="en-US" sz="1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ＭＳ Ｐゴシック"/>
                  <a:ea typeface="ＭＳ Ｐゴシック"/>
                </a:rPr>
                <a:t>免許番号　北海道知事免許　石狩（</a:t>
              </a:r>
              <a:r>
                <a:rPr lang="en-US" altLang="ja-JP" sz="1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ＭＳ Ｐゴシック"/>
                  <a:ea typeface="ＭＳ Ｐゴシック"/>
                </a:rPr>
                <a:t>3</a:t>
              </a:r>
              <a:r>
                <a:rPr lang="ja-JP" altLang="en-US" sz="1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ＭＳ Ｐゴシック"/>
                  <a:ea typeface="ＭＳ Ｐゴシック"/>
                </a:rPr>
                <a:t>）第７３９２号</a:t>
              </a:r>
            </a:p>
          </p:txBody>
        </p:sp>
        <p:grpSp>
          <p:nvGrpSpPr>
            <p:cNvPr id="155" name="Group 1717"/>
            <p:cNvGrpSpPr>
              <a:grpSpLocks/>
            </p:cNvGrpSpPr>
            <p:nvPr/>
          </p:nvGrpSpPr>
          <p:grpSpPr bwMode="auto">
            <a:xfrm>
              <a:off x="643" y="4201"/>
              <a:ext cx="2445" cy="366"/>
              <a:chOff x="643" y="4201"/>
              <a:chExt cx="2445" cy="366"/>
            </a:xfrm>
          </p:grpSpPr>
          <p:sp>
            <p:nvSpPr>
              <p:cNvPr id="156" name="WordArt 168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43" y="4201"/>
                <a:ext cx="2445" cy="1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ja-JP" altLang="en-US" sz="1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HG丸ｺﾞｼｯｸM-PRO"/>
                    <a:ea typeface="HG丸ｺﾞｼｯｸM-PRO"/>
                  </a:rPr>
                  <a:t>ダイニチキャピタル＆ホープ株式会社</a:t>
                </a:r>
              </a:p>
            </p:txBody>
          </p:sp>
          <p:sp>
            <p:nvSpPr>
              <p:cNvPr id="157" name="WordArt 168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54" y="4357"/>
                <a:ext cx="2434" cy="91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ニセコ倶知安店　〒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044-0054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　倶知安町北４条西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3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丁目２番２</a:t>
                </a:r>
              </a:p>
            </p:txBody>
          </p:sp>
          <p:sp>
            <p:nvSpPr>
              <p:cNvPr id="158" name="WordArt 168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00" y="4471"/>
                <a:ext cx="1386" cy="9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.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　メール：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kitahashi@d-hope.jp</a:t>
                </a:r>
                <a:endParaRPr lang="ja-JP" altLang="en-US" sz="1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ＭＳ Ｐゴシック"/>
                  <a:ea typeface="ＭＳ Ｐゴシック"/>
                </a:endParaRPr>
              </a:p>
            </p:txBody>
          </p:sp>
        </p:grpSp>
      </p:grpSp>
      <p:pic>
        <p:nvPicPr>
          <p:cNvPr id="159" name="Picture 1783" descr="フリーダイアル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4985" y="6485696"/>
            <a:ext cx="411573" cy="267007"/>
          </a:xfrm>
          <a:prstGeom prst="rect">
            <a:avLst/>
          </a:prstGeom>
          <a:noFill/>
        </p:spPr>
      </p:pic>
      <p:sp>
        <p:nvSpPr>
          <p:cNvPr id="160" name="テキスト ボックス 159"/>
          <p:cNvSpPr txBox="1"/>
          <p:nvPr/>
        </p:nvSpPr>
        <p:spPr>
          <a:xfrm>
            <a:off x="5796558" y="6456291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ヒラギノ角ゴ8" pitchFamily="50" charset="-128"/>
                <a:ea typeface="ヒラギノ角ゴ8" pitchFamily="50" charset="-128"/>
              </a:rPr>
              <a:t>０１３６－５５－５４７７</a:t>
            </a:r>
            <a:endParaRPr kumimoji="1" lang="ja-JP" altLang="en-US" b="1" dirty="0">
              <a:latin typeface="ヒラギノ角ゴ8" pitchFamily="50" charset="-128"/>
              <a:ea typeface="ヒラギノ角ゴ8" pitchFamily="50" charset="-128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5292502" y="671448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ヒラギノ角ゴ8" pitchFamily="50" charset="-128"/>
                <a:ea typeface="ヒラギノ角ゴ8" pitchFamily="50" charset="-128"/>
              </a:rPr>
              <a:t>携帯</a:t>
            </a: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5292502" y="6930504"/>
            <a:ext cx="820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ヒラギノ角ゴ8" pitchFamily="50" charset="-128"/>
                <a:ea typeface="ヒラギノ角ゴ8" pitchFamily="50" charset="-128"/>
              </a:rPr>
              <a:t>FAX</a:t>
            </a:r>
            <a:endParaRPr kumimoji="1" lang="ja-JP" altLang="en-US" sz="1400" b="1" dirty="0">
              <a:latin typeface="ヒラギノ角ゴ8" pitchFamily="50" charset="-128"/>
              <a:ea typeface="ヒラギノ角ゴ8" pitchFamily="50" charset="-128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5904570" y="6707034"/>
            <a:ext cx="255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ヒラギノ角ゴ8" pitchFamily="50" charset="-128"/>
                <a:ea typeface="ヒラギノ角ゴ8" pitchFamily="50" charset="-128"/>
              </a:rPr>
              <a:t>０９０</a:t>
            </a:r>
            <a:r>
              <a:rPr kumimoji="1" lang="ja-JP" altLang="en-US" sz="1400" b="1" dirty="0">
                <a:latin typeface="ヒラギノ角ゴ8" pitchFamily="50" charset="-128"/>
                <a:ea typeface="ヒラギノ角ゴ8" pitchFamily="50" charset="-128"/>
              </a:rPr>
              <a:t>－１３８７－２２６８</a:t>
            </a: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5917200" y="693050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ヒラギノ角ゴ8" pitchFamily="50" charset="-128"/>
                <a:ea typeface="ヒラギノ角ゴ8" pitchFamily="50" charset="-128"/>
              </a:rPr>
              <a:t>０１３６－５５－５４３７</a:t>
            </a:r>
            <a:endParaRPr kumimoji="1" lang="ja-JP" altLang="en-US" sz="1600" b="1" dirty="0">
              <a:latin typeface="ヒラギノ角ゴ8" pitchFamily="50" charset="-128"/>
              <a:ea typeface="ヒラギノ角ゴ8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46E9721-7F04-410F-8756-ECCEB6357CFF}"/>
              </a:ext>
            </a:extLst>
          </p:cNvPr>
          <p:cNvSpPr/>
          <p:nvPr/>
        </p:nvSpPr>
        <p:spPr>
          <a:xfrm>
            <a:off x="611982" y="140078"/>
            <a:ext cx="6269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/>
              <a:t>喜茂別町、国道沿い、旧校舎・改築済！</a:t>
            </a:r>
            <a:r>
              <a:rPr lang="ja-JP" altLang="en-US" sz="1600" b="1" dirty="0"/>
              <a:t>グランド・別居宅あり</a:t>
            </a:r>
            <a:endParaRPr lang="ja-JP" altLang="en-US" sz="1800" b="1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F510E55-02A8-4055-8EDF-E8526EE6FD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0" y="6465685"/>
            <a:ext cx="1326792" cy="68084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A9EE2FA-71FB-462B-A7A9-7149C2129B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8" y="3870681"/>
            <a:ext cx="3981278" cy="223212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A97F849-8E22-4D4D-8BBB-3EF87A343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7426" y="2132768"/>
            <a:ext cx="1718690" cy="242839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87260810-8AA4-43EC-A86D-0AA5173FB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1759" y="3980745"/>
            <a:ext cx="1798383" cy="2440039"/>
          </a:xfrm>
          <a:prstGeom prst="rect">
            <a:avLst/>
          </a:prstGeom>
        </p:spPr>
      </p:pic>
      <p:pic>
        <p:nvPicPr>
          <p:cNvPr id="224" name="図 223">
            <a:extLst>
              <a:ext uri="{FF2B5EF4-FFF2-40B4-BE49-F238E27FC236}">
                <a16:creationId xmlns:a16="http://schemas.microsoft.com/office/drawing/2014/main" id="{FD1062DB-02D0-4D4A-A932-08679CE7DC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1025" y="1172358"/>
            <a:ext cx="1589057" cy="368833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2FF03B8-17F3-43E4-990E-22C9D1B7E3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5" y="632488"/>
            <a:ext cx="3979282" cy="149715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941E6FA-7051-4806-ABF9-E9397EDB85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03" y="607835"/>
            <a:ext cx="2406254" cy="1754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17089</TotalTime>
  <Words>185</Words>
  <Application>Microsoft Office PowerPoint</Application>
  <PresentationFormat>ユーザー設定</PresentationFormat>
  <Paragraphs>64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ＭＳ Ｐゴシック</vt:lpstr>
      <vt:lpstr>ヒラギノ角ゴ8</vt:lpstr>
      <vt:lpstr>Arial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T.Tamura</dc:creator>
  <cp:lastModifiedBy>ニセコ倶知安支店 ダイニチキャピタル＆ホープ株式会社</cp:lastModifiedBy>
  <cp:revision>2643</cp:revision>
  <cp:lastPrinted>2019-08-08T04:52:34Z</cp:lastPrinted>
  <dcterms:created xsi:type="dcterms:W3CDTF">2009-10-20T08:16:16Z</dcterms:created>
  <dcterms:modified xsi:type="dcterms:W3CDTF">2019-08-08T06:21:48Z</dcterms:modified>
</cp:coreProperties>
</file>