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440988" cy="7380288"/>
  <p:notesSz cx="7104063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07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14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21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28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5350" algn="l" defTabSz="91414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2420" algn="l" defTabSz="91414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199490" algn="l" defTabSz="91414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6559" algn="l" defTabSz="91414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289">
          <p15:clr>
            <a:srgbClr val="A4A3A4"/>
          </p15:clr>
        </p15:guide>
        <p15:guide id="3" orient="horz" pos="283">
          <p15:clr>
            <a:srgbClr val="A4A3A4"/>
          </p15:clr>
        </p15:guide>
        <p15:guide id="4" pos="2426">
          <p15:clr>
            <a:srgbClr val="A4A3A4"/>
          </p15:clr>
        </p15:guide>
        <p15:guide id="5" orient="horz" pos="600">
          <p15:clr>
            <a:srgbClr val="A4A3A4"/>
          </p15:clr>
        </p15:guide>
        <p15:guide id="6" pos="6576">
          <p15:clr>
            <a:srgbClr val="A4A3A4"/>
          </p15:clr>
        </p15:guide>
        <p15:guide id="7" orient="horz" pos="1780">
          <p15:clr>
            <a:srgbClr val="A4A3A4"/>
          </p15:clr>
        </p15:guide>
        <p15:guide id="8" orient="horz" pos="646">
          <p15:clr>
            <a:srgbClr val="A4A3A4"/>
          </p15:clr>
        </p15:guide>
        <p15:guide id="9" pos="3152">
          <p15:clr>
            <a:srgbClr val="A4A3A4"/>
          </p15:clr>
        </p15:guide>
        <p15:guide id="10" pos="3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kotokitahashi@gmail.com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33"/>
    <a:srgbClr val="00FF00"/>
    <a:srgbClr val="FFF4D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93" autoAdjust="0"/>
    <p:restoredTop sz="98393" autoAdjust="0"/>
  </p:normalViewPr>
  <p:slideViewPr>
    <p:cSldViewPr>
      <p:cViewPr varScale="1">
        <p:scale>
          <a:sx n="99" d="100"/>
          <a:sy n="99" d="100"/>
        </p:scale>
        <p:origin x="294" y="78"/>
      </p:cViewPr>
      <p:guideLst>
        <p:guide orient="horz" pos="2325"/>
        <p:guide pos="3289"/>
        <p:guide orient="horz" pos="283"/>
        <p:guide pos="2426"/>
        <p:guide orient="horz" pos="600"/>
        <p:guide pos="6576"/>
        <p:guide orient="horz" pos="1780"/>
        <p:guide orient="horz" pos="646"/>
        <p:guide pos="3152"/>
        <p:guide pos="3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10"/>
            <a:ext cx="3079043" cy="51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3" tIns="46933" rIns="93873" bIns="46933" numCol="1" anchor="t" anchorCtr="0" compatLnSpc="1">
            <a:prstTxWarp prst="textNoShape">
              <a:avLst/>
            </a:prstTxWarp>
          </a:bodyPr>
          <a:lstStyle>
            <a:lvl1pPr defTabSz="938563">
              <a:defRPr sz="1300"/>
            </a:lvl1pPr>
          </a:lstStyle>
          <a:p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54" y="10"/>
            <a:ext cx="3079041" cy="51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3" tIns="46933" rIns="93873" bIns="46933" numCol="1" anchor="t" anchorCtr="0" compatLnSpc="1">
            <a:prstTxWarp prst="textNoShape">
              <a:avLst/>
            </a:prstTxWarp>
          </a:bodyPr>
          <a:lstStyle>
            <a:lvl1pPr algn="r" defTabSz="938563">
              <a:defRPr sz="1300"/>
            </a:lvl1pPr>
          </a:lstStyle>
          <a:p>
            <a:endParaRPr lang="en-US" altLang="ja-JP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722478"/>
            <a:ext cx="3079043" cy="51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3" tIns="46933" rIns="93873" bIns="46933" numCol="1" anchor="b" anchorCtr="0" compatLnSpc="1">
            <a:prstTxWarp prst="textNoShape">
              <a:avLst/>
            </a:prstTxWarp>
          </a:bodyPr>
          <a:lstStyle>
            <a:lvl1pPr defTabSz="938563">
              <a:defRPr sz="1300"/>
            </a:lvl1pPr>
          </a:lstStyle>
          <a:p>
            <a:endParaRPr lang="en-US" altLang="ja-JP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54" y="9722478"/>
            <a:ext cx="3079041" cy="51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3" tIns="46933" rIns="93873" bIns="46933" numCol="1" anchor="b" anchorCtr="0" compatLnSpc="1">
            <a:prstTxWarp prst="textNoShape">
              <a:avLst/>
            </a:prstTxWarp>
          </a:bodyPr>
          <a:lstStyle>
            <a:lvl1pPr algn="r" defTabSz="938563">
              <a:defRPr sz="1300"/>
            </a:lvl1pPr>
          </a:lstStyle>
          <a:p>
            <a:fld id="{AC0A2314-2CE9-4FF7-B83A-DDE52376DDB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538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10"/>
            <a:ext cx="3079043" cy="51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3" tIns="46933" rIns="93873" bIns="46933" numCol="1" anchor="t" anchorCtr="0" compatLnSpc="1">
            <a:prstTxWarp prst="textNoShape">
              <a:avLst/>
            </a:prstTxWarp>
          </a:bodyPr>
          <a:lstStyle>
            <a:lvl1pPr defTabSz="938563">
              <a:defRPr sz="13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54" y="10"/>
            <a:ext cx="3079041" cy="51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3" tIns="46933" rIns="93873" bIns="46933" numCol="1" anchor="t" anchorCtr="0" compatLnSpc="1">
            <a:prstTxWarp prst="textNoShape">
              <a:avLst/>
            </a:prstTxWarp>
          </a:bodyPr>
          <a:lstStyle>
            <a:lvl1pPr algn="r" defTabSz="938563">
              <a:defRPr sz="13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6763"/>
            <a:ext cx="5427663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9" y="4861258"/>
            <a:ext cx="5684254" cy="46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3" tIns="46933" rIns="93873" bIns="46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722478"/>
            <a:ext cx="3079043" cy="51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3" tIns="46933" rIns="93873" bIns="46933" numCol="1" anchor="b" anchorCtr="0" compatLnSpc="1">
            <a:prstTxWarp prst="textNoShape">
              <a:avLst/>
            </a:prstTxWarp>
          </a:bodyPr>
          <a:lstStyle>
            <a:lvl1pPr defTabSz="938563">
              <a:defRPr sz="13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54" y="9722478"/>
            <a:ext cx="3079041" cy="51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3" tIns="46933" rIns="93873" bIns="46933" numCol="1" anchor="b" anchorCtr="0" compatLnSpc="1">
            <a:prstTxWarp prst="textNoShape">
              <a:avLst/>
            </a:prstTxWarp>
          </a:bodyPr>
          <a:lstStyle>
            <a:lvl1pPr algn="r" defTabSz="938563">
              <a:defRPr sz="1300"/>
            </a:lvl1pPr>
          </a:lstStyle>
          <a:p>
            <a:fld id="{EEEDA76E-8A8D-4AE8-A60A-5E0945324B4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6239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07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14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21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28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5350" algn="l" defTabSz="91414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420" algn="l" defTabSz="91414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490" algn="l" defTabSz="91414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559" algn="l" defTabSz="91414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07EEB-A7A9-4A06-BD95-3703BDEE7B5E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766763"/>
            <a:ext cx="5427663" cy="3836987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43988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2639" y="2292352"/>
            <a:ext cx="8875713" cy="1582738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66863" y="4181475"/>
            <a:ext cx="7307262" cy="1887538"/>
          </a:xfrm>
        </p:spPr>
        <p:txBody>
          <a:bodyPr/>
          <a:lstStyle>
            <a:lvl1pPr marL="0" indent="0" algn="ctr">
              <a:buNone/>
              <a:defRPr/>
            </a:lvl1pPr>
            <a:lvl2pPr marL="457070" indent="0" algn="ctr">
              <a:buNone/>
              <a:defRPr/>
            </a:lvl2pPr>
            <a:lvl3pPr marL="914140" indent="0" algn="ctr">
              <a:buNone/>
              <a:defRPr/>
            </a:lvl3pPr>
            <a:lvl4pPr marL="1371210" indent="0" algn="ctr">
              <a:buNone/>
              <a:defRPr/>
            </a:lvl4pPr>
            <a:lvl5pPr marL="1828280" indent="0" algn="ctr">
              <a:buNone/>
              <a:defRPr/>
            </a:lvl5pPr>
            <a:lvl6pPr marL="2285350" indent="0" algn="ctr">
              <a:buNone/>
              <a:defRPr/>
            </a:lvl6pPr>
            <a:lvl7pPr marL="2742420" indent="0" algn="ctr">
              <a:buNone/>
              <a:defRPr/>
            </a:lvl7pPr>
            <a:lvl8pPr marL="3199490" indent="0" algn="ctr">
              <a:buNone/>
              <a:defRPr/>
            </a:lvl8pPr>
            <a:lvl9pPr marL="3656559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E1DBF-6D7B-4AF4-AFBD-A84E3292208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1B3C9-6873-424C-AC4F-CBD22EAEF38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70790" y="295275"/>
            <a:ext cx="2347912" cy="629761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22289" y="295275"/>
            <a:ext cx="6896100" cy="629761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3A943-B149-4D73-B5E9-9A05F103F99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6EDBA-B261-495E-A52C-929E64B7D8F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5500" y="4741863"/>
            <a:ext cx="8874125" cy="14668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25500" y="3127375"/>
            <a:ext cx="8874125" cy="1614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70" indent="0">
              <a:buNone/>
              <a:defRPr sz="1800"/>
            </a:lvl2pPr>
            <a:lvl3pPr marL="914140" indent="0">
              <a:buNone/>
              <a:defRPr sz="1600"/>
            </a:lvl3pPr>
            <a:lvl4pPr marL="1371210" indent="0">
              <a:buNone/>
              <a:defRPr sz="1400"/>
            </a:lvl4pPr>
            <a:lvl5pPr marL="1828280" indent="0">
              <a:buNone/>
              <a:defRPr sz="1400"/>
            </a:lvl5pPr>
            <a:lvl6pPr marL="2285350" indent="0">
              <a:buNone/>
              <a:defRPr sz="1400"/>
            </a:lvl6pPr>
            <a:lvl7pPr marL="2742420" indent="0">
              <a:buNone/>
              <a:defRPr sz="1400"/>
            </a:lvl7pPr>
            <a:lvl8pPr marL="3199490" indent="0">
              <a:buNone/>
              <a:defRPr sz="1400"/>
            </a:lvl8pPr>
            <a:lvl9pPr marL="3656559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B490F-B12E-4A63-A6B4-F75FD90FEA5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22288" y="1722438"/>
            <a:ext cx="4621212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95900" y="1722438"/>
            <a:ext cx="4622800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066A1-F679-4B4E-9B80-35FC1FAB827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22288" y="1652588"/>
            <a:ext cx="4613275" cy="687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40" indent="0">
              <a:buNone/>
              <a:defRPr sz="1800" b="1"/>
            </a:lvl3pPr>
            <a:lvl4pPr marL="1371210" indent="0">
              <a:buNone/>
              <a:defRPr sz="1600" b="1"/>
            </a:lvl4pPr>
            <a:lvl5pPr marL="1828280" indent="0">
              <a:buNone/>
              <a:defRPr sz="1600" b="1"/>
            </a:lvl5pPr>
            <a:lvl6pPr marL="2285350" indent="0">
              <a:buNone/>
              <a:defRPr sz="1600" b="1"/>
            </a:lvl6pPr>
            <a:lvl7pPr marL="2742420" indent="0">
              <a:buNone/>
              <a:defRPr sz="1600" b="1"/>
            </a:lvl7pPr>
            <a:lvl8pPr marL="3199490" indent="0">
              <a:buNone/>
              <a:defRPr sz="1600" b="1"/>
            </a:lvl8pPr>
            <a:lvl9pPr marL="3656559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2288" y="2339977"/>
            <a:ext cx="4613275" cy="4252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303838" y="1652588"/>
            <a:ext cx="4614862" cy="687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40" indent="0">
              <a:buNone/>
              <a:defRPr sz="1800" b="1"/>
            </a:lvl3pPr>
            <a:lvl4pPr marL="1371210" indent="0">
              <a:buNone/>
              <a:defRPr sz="1600" b="1"/>
            </a:lvl4pPr>
            <a:lvl5pPr marL="1828280" indent="0">
              <a:buNone/>
              <a:defRPr sz="1600" b="1"/>
            </a:lvl5pPr>
            <a:lvl6pPr marL="2285350" indent="0">
              <a:buNone/>
              <a:defRPr sz="1600" b="1"/>
            </a:lvl6pPr>
            <a:lvl7pPr marL="2742420" indent="0">
              <a:buNone/>
              <a:defRPr sz="1600" b="1"/>
            </a:lvl7pPr>
            <a:lvl8pPr marL="3199490" indent="0">
              <a:buNone/>
              <a:defRPr sz="1600" b="1"/>
            </a:lvl8pPr>
            <a:lvl9pPr marL="3656559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303838" y="2339977"/>
            <a:ext cx="4614862" cy="4252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03285-5523-4FDE-9984-5BEE890B83A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0737F-F551-42FC-BDB8-7BE4E458D97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1367D-E2DB-4238-869E-77BDD0B8104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2290" y="293688"/>
            <a:ext cx="3435350" cy="1250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81463" y="293687"/>
            <a:ext cx="5837237" cy="629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22290" y="1544638"/>
            <a:ext cx="3435350" cy="5048250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40" indent="0">
              <a:buNone/>
              <a:defRPr sz="1000"/>
            </a:lvl3pPr>
            <a:lvl4pPr marL="1371210" indent="0">
              <a:buNone/>
              <a:defRPr sz="900"/>
            </a:lvl4pPr>
            <a:lvl5pPr marL="1828280" indent="0">
              <a:buNone/>
              <a:defRPr sz="900"/>
            </a:lvl5pPr>
            <a:lvl6pPr marL="2285350" indent="0">
              <a:buNone/>
              <a:defRPr sz="900"/>
            </a:lvl6pPr>
            <a:lvl7pPr marL="2742420" indent="0">
              <a:buNone/>
              <a:defRPr sz="900"/>
            </a:lvl7pPr>
            <a:lvl8pPr marL="3199490" indent="0">
              <a:buNone/>
              <a:defRPr sz="900"/>
            </a:lvl8pPr>
            <a:lvl9pPr marL="3656559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8AA3E-6BDE-493F-B5FF-D988AE3C51F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46289" y="5165725"/>
            <a:ext cx="6264274" cy="609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46289" y="658816"/>
            <a:ext cx="6264274" cy="4429125"/>
          </a:xfrm>
        </p:spPr>
        <p:txBody>
          <a:bodyPr/>
          <a:lstStyle>
            <a:lvl1pPr marL="0" indent="0">
              <a:buNone/>
              <a:defRPr sz="3200"/>
            </a:lvl1pPr>
            <a:lvl2pPr marL="457070" indent="0">
              <a:buNone/>
              <a:defRPr sz="2800"/>
            </a:lvl2pPr>
            <a:lvl3pPr marL="914140" indent="0">
              <a:buNone/>
              <a:defRPr sz="2400"/>
            </a:lvl3pPr>
            <a:lvl4pPr marL="1371210" indent="0">
              <a:buNone/>
              <a:defRPr sz="2000"/>
            </a:lvl4pPr>
            <a:lvl5pPr marL="1828280" indent="0">
              <a:buNone/>
              <a:defRPr sz="2000"/>
            </a:lvl5pPr>
            <a:lvl6pPr marL="2285350" indent="0">
              <a:buNone/>
              <a:defRPr sz="2000"/>
            </a:lvl6pPr>
            <a:lvl7pPr marL="2742420" indent="0">
              <a:buNone/>
              <a:defRPr sz="2000"/>
            </a:lvl7pPr>
            <a:lvl8pPr marL="3199490" indent="0">
              <a:buNone/>
              <a:defRPr sz="2000"/>
            </a:lvl8pPr>
            <a:lvl9pPr marL="3656559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46289" y="5775327"/>
            <a:ext cx="6264274" cy="866775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40" indent="0">
              <a:buNone/>
              <a:defRPr sz="1000"/>
            </a:lvl3pPr>
            <a:lvl4pPr marL="1371210" indent="0">
              <a:buNone/>
              <a:defRPr sz="900"/>
            </a:lvl4pPr>
            <a:lvl5pPr marL="1828280" indent="0">
              <a:buNone/>
              <a:defRPr sz="900"/>
            </a:lvl5pPr>
            <a:lvl6pPr marL="2285350" indent="0">
              <a:buNone/>
              <a:defRPr sz="900"/>
            </a:lvl6pPr>
            <a:lvl7pPr marL="2742420" indent="0">
              <a:buNone/>
              <a:defRPr sz="900"/>
            </a:lvl7pPr>
            <a:lvl8pPr marL="3199490" indent="0">
              <a:buNone/>
              <a:defRPr sz="900"/>
            </a:lvl8pPr>
            <a:lvl9pPr marL="3656559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8F682-267F-4AF6-92C6-3197F21B7FD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289" y="295277"/>
            <a:ext cx="939641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41" tIns="51420" rIns="102841" bIns="51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9" y="1722438"/>
            <a:ext cx="9396412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41" tIns="51420" rIns="102841" bIns="51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2288" y="6721475"/>
            <a:ext cx="2436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41" tIns="51420" rIns="102841" bIns="51420" numCol="1" anchor="t" anchorCtr="0" compatLnSpc="1">
            <a:prstTxWarp prst="textNoShape">
              <a:avLst/>
            </a:prstTxWarp>
          </a:bodyPr>
          <a:lstStyle>
            <a:lvl1pPr defTabSz="1028407">
              <a:defRPr sz="16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7113" y="6721475"/>
            <a:ext cx="33067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41" tIns="51420" rIns="102841" bIns="51420" numCol="1" anchor="t" anchorCtr="0" compatLnSpc="1">
            <a:prstTxWarp prst="textNoShape">
              <a:avLst/>
            </a:prstTxWarp>
          </a:bodyPr>
          <a:lstStyle>
            <a:lvl1pPr algn="ctr" defTabSz="1028407">
              <a:defRPr sz="16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81888" y="6721475"/>
            <a:ext cx="2436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41" tIns="51420" rIns="102841" bIns="51420" numCol="1" anchor="t" anchorCtr="0" compatLnSpc="1">
            <a:prstTxWarp prst="textNoShape">
              <a:avLst/>
            </a:prstTxWarp>
          </a:bodyPr>
          <a:lstStyle>
            <a:lvl1pPr algn="r" defTabSz="1028407">
              <a:defRPr sz="1600"/>
            </a:lvl1pPr>
          </a:lstStyle>
          <a:p>
            <a:fld id="{8EF952AB-058D-460C-8DC6-F88BB567709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407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8407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2pPr>
      <a:lvl3pPr algn="ctr" defTabSz="1028407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3pPr>
      <a:lvl4pPr algn="ctr" defTabSz="1028407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4pPr>
      <a:lvl5pPr algn="ctr" defTabSz="1028407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5pPr>
      <a:lvl6pPr marL="457070" algn="ctr" defTabSz="1028407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6pPr>
      <a:lvl7pPr marL="914140" algn="ctr" defTabSz="1028407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7pPr>
      <a:lvl8pPr marL="1371210" algn="ctr" defTabSz="1028407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8pPr>
      <a:lvl9pPr marL="1828280" algn="ctr" defTabSz="1028407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85653" indent="-385653" algn="l" defTabSz="1028407" rtl="0" fontAlgn="base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36375" indent="-322172" algn="l" defTabSz="1028407" rtl="0" fontAlgn="base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85509" indent="-257102" algn="l" defTabSz="1028407" rtl="0" fontAlgn="base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799713" indent="-257102" algn="l" defTabSz="1028407" rtl="0" fontAlgn="base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13917" indent="-257102" algn="l" defTabSz="1028407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70987" indent="-257102" algn="l" defTabSz="1028407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28057" indent="-257102" algn="l" defTabSz="1028407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685127" indent="-257102" algn="l" defTabSz="1028407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42197" indent="-257102" algn="l" defTabSz="1028407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0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0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0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0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0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0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9" algn="l" defTabSz="9141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1669"/>
          <p:cNvSpPr>
            <a:spLocks noChangeArrowheads="1"/>
          </p:cNvSpPr>
          <p:nvPr/>
        </p:nvSpPr>
        <p:spPr bwMode="auto">
          <a:xfrm>
            <a:off x="123819" y="6424554"/>
            <a:ext cx="10193349" cy="865064"/>
          </a:xfrm>
          <a:prstGeom prst="roundRect">
            <a:avLst>
              <a:gd name="adj" fmla="val 12602"/>
            </a:avLst>
          </a:prstGeom>
          <a:solidFill>
            <a:schemeClr val="bg1"/>
          </a:solidFill>
          <a:ln w="4127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lIns="97187" tIns="48593" rIns="97187" bIns="48593" anchor="ctr"/>
          <a:lstStyle/>
          <a:p>
            <a:endParaRPr lang="ja-JP" altLang="en-US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50516" y="129283"/>
            <a:ext cx="6840760" cy="400083"/>
          </a:xfrm>
          <a:prstGeom prst="rect">
            <a:avLst/>
          </a:prstGeom>
          <a:noFill/>
        </p:spPr>
        <p:txBody>
          <a:bodyPr wrap="square" lIns="91414" tIns="45707" rIns="91414" bIns="45707" rtlCol="0" anchor="ctr" anchorCtr="0">
            <a:spAutoFit/>
          </a:bodyPr>
          <a:lstStyle/>
          <a:p>
            <a:pPr latinLnBrk="1"/>
            <a:r>
              <a:rPr lang="ja-JP" altLang="en-US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倶知安町・羊蹄山眺望良好！国道沿い・</a:t>
            </a:r>
            <a:r>
              <a:rPr lang="en-US" altLang="ja-JP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987</a:t>
            </a:r>
            <a:r>
              <a:rPr lang="ja-JP" altLang="en-US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坪　広土地</a:t>
            </a:r>
          </a:p>
        </p:txBody>
      </p:sp>
      <p:sp>
        <p:nvSpPr>
          <p:cNvPr id="151" name="Text Box 1679"/>
          <p:cNvSpPr txBox="1">
            <a:spLocks noChangeArrowheads="1"/>
          </p:cNvSpPr>
          <p:nvPr/>
        </p:nvSpPr>
        <p:spPr bwMode="auto">
          <a:xfrm>
            <a:off x="8407850" y="6548470"/>
            <a:ext cx="1994795" cy="71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6732" tIns="48367" rIns="96732" bIns="48367">
            <a:spAutoFit/>
          </a:bodyPr>
          <a:lstStyle/>
          <a:p>
            <a:pPr defTabSz="968101">
              <a:spcBef>
                <a:spcPct val="50000"/>
              </a:spcBef>
            </a:pPr>
            <a:r>
              <a:rPr lang="en-US" altLang="ja-JP" sz="1000" dirty="0"/>
              <a:t>■</a:t>
            </a:r>
            <a:r>
              <a:rPr lang="ja-JP" altLang="en-US" sz="1000" dirty="0"/>
              <a:t>手数料：３％＋６万＋消費税</a:t>
            </a:r>
            <a:endParaRPr lang="en-US" altLang="ja-JP" sz="1000" dirty="0"/>
          </a:p>
          <a:p>
            <a:pPr defTabSz="968101">
              <a:spcBef>
                <a:spcPct val="50000"/>
              </a:spcBef>
            </a:pPr>
            <a:r>
              <a:rPr lang="ja-JP" altLang="en-US" sz="1000" dirty="0"/>
              <a:t>■取引態様：専任</a:t>
            </a:r>
          </a:p>
          <a:p>
            <a:pPr defTabSz="968101">
              <a:spcBef>
                <a:spcPct val="50000"/>
              </a:spcBef>
            </a:pPr>
            <a:r>
              <a:rPr lang="ja-JP" altLang="en-US" sz="1000" dirty="0"/>
              <a:t>■担当：　北橋</a:t>
            </a:r>
          </a:p>
        </p:txBody>
      </p:sp>
      <p:grpSp>
        <p:nvGrpSpPr>
          <p:cNvPr id="153" name="Group 1718"/>
          <p:cNvGrpSpPr>
            <a:grpSpLocks/>
          </p:cNvGrpSpPr>
          <p:nvPr/>
        </p:nvGrpSpPr>
        <p:grpSpPr bwMode="auto">
          <a:xfrm>
            <a:off x="1433197" y="6529097"/>
            <a:ext cx="3945228" cy="732631"/>
            <a:chOff x="648" y="4119"/>
            <a:chExt cx="2459" cy="497"/>
          </a:xfrm>
        </p:grpSpPr>
        <p:sp>
          <p:nvSpPr>
            <p:cNvPr id="154" name="WordArt 1681"/>
            <p:cNvSpPr>
              <a:spLocks noChangeArrowheads="1" noChangeShapeType="1" noTextEdit="1"/>
            </p:cNvSpPr>
            <p:nvPr/>
          </p:nvSpPr>
          <p:spPr bwMode="auto">
            <a:xfrm>
              <a:off x="939" y="4119"/>
              <a:ext cx="1863" cy="8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ja-JP" altLang="en-US" sz="10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ＭＳ Ｐゴシック"/>
                  <a:ea typeface="ＭＳ Ｐゴシック"/>
                </a:rPr>
                <a:t>免許番号　北海道知事免許　石狩（</a:t>
              </a:r>
              <a:r>
                <a:rPr lang="en-US" altLang="ja-JP" sz="10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ＭＳ Ｐゴシック"/>
                  <a:ea typeface="ＭＳ Ｐゴシック"/>
                </a:rPr>
                <a:t>3</a:t>
              </a:r>
              <a:r>
                <a:rPr lang="ja-JP" altLang="en-US" sz="10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ＭＳ Ｐゴシック"/>
                  <a:ea typeface="ＭＳ Ｐゴシック"/>
                </a:rPr>
                <a:t>）第７３９２号</a:t>
              </a:r>
            </a:p>
          </p:txBody>
        </p:sp>
        <p:grpSp>
          <p:nvGrpSpPr>
            <p:cNvPr id="155" name="Group 1717"/>
            <p:cNvGrpSpPr>
              <a:grpSpLocks/>
            </p:cNvGrpSpPr>
            <p:nvPr/>
          </p:nvGrpSpPr>
          <p:grpSpPr bwMode="auto">
            <a:xfrm>
              <a:off x="648" y="4238"/>
              <a:ext cx="2459" cy="378"/>
              <a:chOff x="648" y="4238"/>
              <a:chExt cx="2459" cy="378"/>
            </a:xfrm>
          </p:grpSpPr>
          <p:sp>
            <p:nvSpPr>
              <p:cNvPr id="156" name="WordArt 1682"/>
              <p:cNvSpPr>
                <a:spLocks noChangeArrowheads="1" noChangeShapeType="1" noTextEdit="1"/>
              </p:cNvSpPr>
              <p:nvPr/>
            </p:nvSpPr>
            <p:spPr bwMode="auto">
              <a:xfrm>
                <a:off x="648" y="4238"/>
                <a:ext cx="2445" cy="1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ja-JP" altLang="en-US" sz="1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HG丸ｺﾞｼｯｸM-PRO"/>
                    <a:ea typeface="HG丸ｺﾞｼｯｸM-PRO"/>
                  </a:rPr>
                  <a:t>ダイニチキャピタル＆ホープ株式会社</a:t>
                </a:r>
              </a:p>
            </p:txBody>
          </p:sp>
          <p:sp>
            <p:nvSpPr>
              <p:cNvPr id="157" name="WordArt 1683"/>
              <p:cNvSpPr>
                <a:spLocks noChangeArrowheads="1" noChangeShapeType="1" noTextEdit="1"/>
              </p:cNvSpPr>
              <p:nvPr/>
            </p:nvSpPr>
            <p:spPr bwMode="auto">
              <a:xfrm>
                <a:off x="673" y="4396"/>
                <a:ext cx="2434" cy="91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ニセコ・倶知安支店　倶知安町北</a:t>
                </a:r>
                <a:r>
                  <a:rPr lang="en-US" altLang="ja-JP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4</a:t>
                </a:r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条西</a:t>
                </a:r>
                <a:r>
                  <a:rPr lang="en-US" altLang="ja-JP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3</a:t>
                </a:r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丁目</a:t>
                </a:r>
                <a:r>
                  <a:rPr lang="en-US" altLang="ja-JP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2</a:t>
                </a:r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番</a:t>
                </a:r>
                <a:r>
                  <a:rPr lang="en-US" altLang="ja-JP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2</a:t>
                </a:r>
                <a:endParaRPr lang="ja-JP" altLang="en-US" sz="10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158" name="WordArt 168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54" y="4525"/>
                <a:ext cx="2434" cy="91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ウェブサイト：</a:t>
                </a:r>
                <a:r>
                  <a:rPr lang="en-US" altLang="ja-JP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www.nisekoestate.com</a:t>
                </a:r>
                <a:r>
                  <a:rPr lang="ja-JP" altLang="en-US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　メール：</a:t>
                </a:r>
                <a:r>
                  <a:rPr lang="en-US" altLang="ja-JP" sz="10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kitahashi@d-hope.jp</a:t>
                </a:r>
                <a:endParaRPr lang="ja-JP" altLang="en-US" sz="10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ＭＳ Ｐゴシック"/>
                  <a:ea typeface="ＭＳ Ｐゴシック"/>
                </a:endParaRPr>
              </a:p>
            </p:txBody>
          </p:sp>
        </p:grpSp>
      </p:grpSp>
      <p:pic>
        <p:nvPicPr>
          <p:cNvPr id="159" name="Picture 1783" descr="フリーダイアル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250" y="6516677"/>
            <a:ext cx="411573" cy="267007"/>
          </a:xfrm>
          <a:prstGeom prst="rect">
            <a:avLst/>
          </a:prstGeom>
          <a:noFill/>
        </p:spPr>
      </p:pic>
      <p:sp>
        <p:nvSpPr>
          <p:cNvPr id="160" name="テキスト ボックス 159"/>
          <p:cNvSpPr txBox="1"/>
          <p:nvPr/>
        </p:nvSpPr>
        <p:spPr>
          <a:xfrm>
            <a:off x="5852669" y="6488523"/>
            <a:ext cx="2880320" cy="341874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ja-JP" altLang="en-US" sz="1600" b="1" dirty="0">
                <a:latin typeface="ヒラギノ角ゴ8" pitchFamily="50" charset="-128"/>
                <a:ea typeface="ヒラギノ角ゴ8" pitchFamily="50" charset="-128"/>
              </a:rPr>
              <a:t>０１３６－５５－５４７７</a:t>
            </a:r>
            <a:endParaRPr kumimoji="1" lang="ja-JP" altLang="en-US" b="1" dirty="0">
              <a:latin typeface="ヒラギノ角ゴ8" pitchFamily="50" charset="-128"/>
              <a:ea typeface="ヒラギノ角ゴ8" pitchFamily="50" charset="-128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5456771" y="6763909"/>
            <a:ext cx="936104" cy="307777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en-US" altLang="ja-JP" sz="1400" b="1" dirty="0">
                <a:latin typeface="ヒラギノ角ゴ8" pitchFamily="50" charset="-128"/>
                <a:ea typeface="ヒラギノ角ゴ8" pitchFamily="50" charset="-128"/>
              </a:rPr>
              <a:t>TEL</a:t>
            </a:r>
            <a:endParaRPr lang="ja-JP" altLang="en-US" sz="1400" b="1" dirty="0">
              <a:latin typeface="ヒラギノ角ゴ8" pitchFamily="50" charset="-128"/>
              <a:ea typeface="ヒラギノ角ゴ8" pitchFamily="50" charset="-128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5461449" y="7035445"/>
            <a:ext cx="820663" cy="307777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en-US" altLang="ja-JP" sz="1400" b="1" dirty="0">
                <a:latin typeface="ヒラギノ角ゴ8" pitchFamily="50" charset="-128"/>
                <a:ea typeface="ヒラギノ角ゴ8" pitchFamily="50" charset="-128"/>
              </a:rPr>
              <a:t>FAX</a:t>
            </a:r>
            <a:endParaRPr lang="ja-JP" altLang="en-US" sz="1400" b="1" dirty="0">
              <a:latin typeface="ヒラギノ角ゴ8" pitchFamily="50" charset="-128"/>
              <a:ea typeface="ヒラギノ角ゴ8" pitchFamily="50" charset="-128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5915123" y="6771699"/>
            <a:ext cx="2535333" cy="307750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ja-JP" altLang="en-US" sz="1400" b="1" dirty="0">
                <a:latin typeface="ヒラギノ角ゴ8" pitchFamily="50" charset="-128"/>
                <a:ea typeface="ヒラギノ角ゴ8" pitchFamily="50" charset="-128"/>
              </a:rPr>
              <a:t>０９０－１３８７－２２６８</a:t>
            </a: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5918041" y="7035445"/>
            <a:ext cx="2448272" cy="307777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ja-JP" altLang="en-US" sz="1400" b="1" dirty="0">
                <a:latin typeface="ヒラギノ角ゴ8" pitchFamily="50" charset="-128"/>
                <a:ea typeface="ヒラギノ角ゴ8" pitchFamily="50" charset="-128"/>
              </a:rPr>
              <a:t>０１３６－５５－５４３７</a:t>
            </a:r>
            <a:endParaRPr lang="ja-JP" altLang="en-US" sz="1600" b="1" dirty="0">
              <a:latin typeface="ヒラギノ角ゴ8" pitchFamily="50" charset="-128"/>
              <a:ea typeface="ヒラギノ角ゴ8" pitchFamily="50" charset="-128"/>
            </a:endParaRPr>
          </a:p>
        </p:txBody>
      </p:sp>
      <p:sp>
        <p:nvSpPr>
          <p:cNvPr id="42" name="AutoShape 1668"/>
          <p:cNvSpPr>
            <a:spLocks noChangeArrowheads="1"/>
          </p:cNvSpPr>
          <p:nvPr/>
        </p:nvSpPr>
        <p:spPr bwMode="auto">
          <a:xfrm>
            <a:off x="139713" y="80373"/>
            <a:ext cx="10193349" cy="6336473"/>
          </a:xfrm>
          <a:prstGeom prst="roundRect">
            <a:avLst>
              <a:gd name="adj" fmla="val 1546"/>
            </a:avLst>
          </a:prstGeom>
          <a:noFill/>
          <a:ln w="4127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lIns="91414" tIns="45707" rIns="91414" bIns="45707" anchor="ctr"/>
          <a:lstStyle/>
          <a:p>
            <a:pPr algn="ctr" defTabSz="1029237"/>
            <a:endParaRPr lang="ja-JP" altLang="ja-JP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cxnSp>
        <p:nvCxnSpPr>
          <p:cNvPr id="43" name="直線コネクタ 42"/>
          <p:cNvCxnSpPr/>
          <p:nvPr/>
        </p:nvCxnSpPr>
        <p:spPr bwMode="auto">
          <a:xfrm>
            <a:off x="270287" y="449263"/>
            <a:ext cx="6563765" cy="0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77563"/>
              </p:ext>
            </p:extLst>
          </p:nvPr>
        </p:nvGraphicFramePr>
        <p:xfrm>
          <a:off x="6904008" y="89745"/>
          <a:ext cx="3429054" cy="6226196"/>
        </p:xfrm>
        <a:graphic>
          <a:graphicData uri="http://schemas.openxmlformats.org/drawingml/2006/table">
            <a:tbl>
              <a:tblPr/>
              <a:tblGrid>
                <a:gridCol w="62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90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物件種目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売り土地</a:t>
                      </a:r>
                      <a:endParaRPr kumimoji="1" lang="ja-JP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38742" marB="3874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48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最適用途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住宅・商用地</a:t>
                      </a:r>
                      <a:endParaRPr kumimoji="1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38742" marB="3874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546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最寄駅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JR</a:t>
                      </a:r>
                      <a:r>
                        <a:rPr kumimoji="1" lang="ja-JP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函館本線「倶知安」</a:t>
                      </a:r>
                      <a:r>
                        <a:rPr kumimoji="1" lang="zh-TW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駅</a:t>
                      </a:r>
                      <a:r>
                        <a:rPr kumimoji="1" lang="ja-JP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　車で</a:t>
                      </a:r>
                      <a:r>
                        <a:rPr kumimoji="1" lang="en-US" altLang="ja-JP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  <a:r>
                        <a:rPr kumimoji="1" lang="ja-JP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分</a:t>
                      </a:r>
                    </a:p>
                  </a:txBody>
                  <a:tcPr marL="0" marR="0" marT="38742" marB="3874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54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土地面積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3265.56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㎡　</a:t>
                      </a: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（</a:t>
                      </a: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987.83</a:t>
                      </a: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坪）</a:t>
                      </a:r>
                    </a:p>
                  </a:txBody>
                  <a:tcPr marL="0" marR="0" marT="38742" marB="3874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ts val="85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75888" marR="0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0" marR="0" marT="38742" marB="38742" anchor="ctr" anchorCtr="1" horzOverflow="overflow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738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価格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￥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120,000,000【1</a:t>
                      </a: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億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千万円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】</a:t>
                      </a:r>
                    </a:p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（</a:t>
                      </a: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3.3</a:t>
                      </a: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㎡単価　￥</a:t>
                      </a: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121,400</a:t>
                      </a: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）</a:t>
                      </a:r>
                    </a:p>
                  </a:txBody>
                  <a:tcPr marL="75888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ts val="85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75888" marR="0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5888" marR="0" marT="38742" marB="38742" anchor="ctr" horzOverflow="overflow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082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所在地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虻田郡倶知安町字比羅夫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　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番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  <a:r>
                        <a:rPr kumimoji="1" lang="ja-JP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、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番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、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番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　</a:t>
                      </a:r>
                      <a:r>
                        <a:rPr kumimoji="1" lang="ja-JP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97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交通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ＪＲ函館本線線「倶知安」駅方面　　　　　</a:t>
                      </a: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　自衛隊正門前バス停　徒歩</a:t>
                      </a: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分</a:t>
                      </a: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94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土地権利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所有権</a:t>
                      </a: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地目</a:t>
                      </a:r>
                    </a:p>
                  </a:txBody>
                  <a:tcPr marL="9486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宅地、原野、雑種地</a:t>
                      </a: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49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都市計画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区域外</a:t>
                      </a: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用途地域</a:t>
                      </a:r>
                    </a:p>
                  </a:txBody>
                  <a:tcPr marL="9486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―</a:t>
                      </a:r>
                      <a:endParaRPr kumimoji="1" lang="ja-JP" altLang="en-US" sz="11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49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建</a:t>
                      </a:r>
                      <a:r>
                        <a:rPr kumimoji="1" lang="ja-JP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ぺい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率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容積率</a:t>
                      </a:r>
                    </a:p>
                  </a:txBody>
                  <a:tcPr marL="9486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100</a:t>
                      </a: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％</a:t>
                      </a: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256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他の法令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上の制限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倶知安町建築に関する指導要綱</a:t>
                      </a:r>
                      <a:endParaRPr lang="en-US" altLang="ja-JP" sz="1000" dirty="0">
                        <a:latin typeface="+mn-ea"/>
                        <a:ea typeface="+mn-ea"/>
                      </a:endParaRP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49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地勢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100" dirty="0">
                        <a:latin typeface="+mn-ea"/>
                        <a:ea typeface="+mn-ea"/>
                      </a:endParaRP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引渡条件</a:t>
                      </a:r>
                    </a:p>
                  </a:txBody>
                  <a:tcPr marL="9486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現状優先</a:t>
                      </a: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49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現況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引渡日</a:t>
                      </a:r>
                    </a:p>
                  </a:txBody>
                  <a:tcPr marL="9486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即日</a:t>
                      </a: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216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接道状況</a:t>
                      </a:r>
                      <a:endParaRPr kumimoji="1" lang="en-US" altLang="ja-JP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（角地・間口）</a:t>
                      </a:r>
                    </a:p>
                  </a:txBody>
                  <a:tcPr marL="94861" marR="0" marT="38742" marB="38742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spc="0" dirty="0"/>
                        <a:t>西側</a:t>
                      </a:r>
                      <a:r>
                        <a:rPr lang="en-US" altLang="ja-JP" sz="1100" spc="0" dirty="0"/>
                        <a:t>11.25</a:t>
                      </a:r>
                      <a:r>
                        <a:rPr lang="ja-JP" altLang="en-US" sz="1100" spc="0" dirty="0"/>
                        <a:t>ｍ公道に間口</a:t>
                      </a:r>
                      <a:r>
                        <a:rPr lang="en-US" altLang="ja-JP" sz="1100" spc="0" dirty="0"/>
                        <a:t>49.895</a:t>
                      </a:r>
                      <a:r>
                        <a:rPr lang="ja-JP" altLang="en-US" sz="1100" spc="0" dirty="0"/>
                        <a:t>ｍ接する</a:t>
                      </a:r>
                      <a:endParaRPr lang="en-US" altLang="ja-JP" sz="1100" spc="0" dirty="0"/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49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設備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上水道、電気、個別プロパン、浄化槽要</a:t>
                      </a:r>
                      <a:endParaRPr kumimoji="1" lang="en-US" altLang="ja-JP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1046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学校区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西小学校（倶知安町南</a:t>
                      </a:r>
                      <a:r>
                        <a:rPr lang="en-US" altLang="ja-JP" sz="1000" dirty="0">
                          <a:latin typeface="+mn-ea"/>
                          <a:ea typeface="+mn-ea"/>
                        </a:rPr>
                        <a:t>6</a:t>
                      </a:r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条西</a:t>
                      </a:r>
                      <a:r>
                        <a:rPr lang="en-US" altLang="ja-JP" sz="1000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丁目</a:t>
                      </a:r>
                      <a:r>
                        <a:rPr lang="en-US" altLang="ja-JP" sz="1000" dirty="0">
                          <a:latin typeface="+mn-ea"/>
                          <a:ea typeface="+mn-ea"/>
                        </a:rPr>
                        <a:t>13</a:t>
                      </a:r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番地）　　　</a:t>
                      </a:r>
                      <a:endParaRPr lang="en-US" altLang="ja-JP" sz="100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倶知安中学校（倶知安町北</a:t>
                      </a:r>
                      <a:r>
                        <a:rPr lang="en-US" altLang="ja-JP" sz="1000" dirty="0">
                          <a:latin typeface="+mn-ea"/>
                          <a:ea typeface="+mn-ea"/>
                        </a:rPr>
                        <a:t>5</a:t>
                      </a:r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条西</a:t>
                      </a:r>
                      <a:r>
                        <a:rPr lang="en-US" altLang="ja-JP" sz="1000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丁目</a:t>
                      </a:r>
                      <a:r>
                        <a:rPr lang="en-US" altLang="ja-JP" sz="10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番地）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567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備考</a:t>
                      </a:r>
                    </a:p>
                  </a:txBody>
                  <a:tcPr marL="94861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6916" marR="0" marT="38742" marB="38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87" name="図 86">
            <a:extLst>
              <a:ext uri="{FF2B5EF4-FFF2-40B4-BE49-F238E27FC236}">
                <a16:creationId xmlns:a16="http://schemas.microsoft.com/office/drawing/2014/main" id="{AF7055FC-D59A-40AD-AFB1-E35DB56A54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2951">
            <a:off x="6441629" y="3577555"/>
            <a:ext cx="309010" cy="31714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D5D487-BFD1-47DC-8C37-10299B95A18B}"/>
              </a:ext>
            </a:extLst>
          </p:cNvPr>
          <p:cNvSpPr txBox="1"/>
          <p:nvPr/>
        </p:nvSpPr>
        <p:spPr>
          <a:xfrm>
            <a:off x="7524750" y="6020147"/>
            <a:ext cx="2520280" cy="230831"/>
          </a:xfrm>
          <a:prstGeom prst="rect">
            <a:avLst/>
          </a:prstGeom>
          <a:noFill/>
        </p:spPr>
        <p:txBody>
          <a:bodyPr vert="horz" wrap="square" lIns="91414" tIns="45707" rIns="91414" bIns="45707" rtlCol="0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現況と相違ある場合は現況を優先します。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6EF6F73-424B-4E60-8D5C-AAF0F314D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2" y="2472202"/>
            <a:ext cx="3545918" cy="3805951"/>
          </a:xfrm>
          <a:prstGeom prst="rect">
            <a:avLst/>
          </a:prstGeom>
        </p:spPr>
      </p:pic>
      <p:sp>
        <p:nvSpPr>
          <p:cNvPr id="9" name="星 5 118">
            <a:extLst>
              <a:ext uri="{FF2B5EF4-FFF2-40B4-BE49-F238E27FC236}">
                <a16:creationId xmlns:a16="http://schemas.microsoft.com/office/drawing/2014/main" id="{E3483D4D-6D4B-4804-962E-57F94FE088B4}"/>
              </a:ext>
            </a:extLst>
          </p:cNvPr>
          <p:cNvSpPr/>
          <p:nvPr/>
        </p:nvSpPr>
        <p:spPr bwMode="auto">
          <a:xfrm>
            <a:off x="2820307" y="4507380"/>
            <a:ext cx="205455" cy="15910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defTabSz="1028407"/>
            <a:endParaRPr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2FFEC8-15CE-4841-BD13-74C46E7C80D2}"/>
              </a:ext>
            </a:extLst>
          </p:cNvPr>
          <p:cNvSpPr txBox="1"/>
          <p:nvPr/>
        </p:nvSpPr>
        <p:spPr>
          <a:xfrm>
            <a:off x="3318811" y="4471461"/>
            <a:ext cx="358328" cy="232504"/>
          </a:xfrm>
          <a:prstGeom prst="wedgeRoundRectCallout">
            <a:avLst>
              <a:gd name="adj1" fmla="val -81734"/>
              <a:gd name="adj2" fmla="val 5183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物件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BFB4BAA-A642-4346-9BD7-63FFD02DC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86" y="585381"/>
            <a:ext cx="1760415" cy="165391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6B4B8FB-CB4B-4A62-BC88-2C276C225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856" y="725655"/>
            <a:ext cx="2406174" cy="4524431"/>
          </a:xfrm>
          <a:prstGeom prst="rect">
            <a:avLst/>
          </a:prstGeom>
        </p:spPr>
      </p:pic>
      <p:sp>
        <p:nvSpPr>
          <p:cNvPr id="17" name="星 5 118">
            <a:extLst>
              <a:ext uri="{FF2B5EF4-FFF2-40B4-BE49-F238E27FC236}">
                <a16:creationId xmlns:a16="http://schemas.microsoft.com/office/drawing/2014/main" id="{68237BD1-8540-42F7-9158-EF18CD8D465D}"/>
              </a:ext>
            </a:extLst>
          </p:cNvPr>
          <p:cNvSpPr/>
          <p:nvPr/>
        </p:nvSpPr>
        <p:spPr bwMode="auto">
          <a:xfrm>
            <a:off x="5592921" y="4981676"/>
            <a:ext cx="226217" cy="2015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defTabSz="1028407"/>
            <a:endParaRPr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E4D4C00-FD2E-4022-A3A3-4A453FCF03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1" y="569814"/>
            <a:ext cx="2474396" cy="185579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0E6F5F-C69C-42AC-B3A5-9478E8BE27AE}"/>
              </a:ext>
            </a:extLst>
          </p:cNvPr>
          <p:cNvSpPr txBox="1"/>
          <p:nvPr/>
        </p:nvSpPr>
        <p:spPr>
          <a:xfrm>
            <a:off x="6371476" y="5030908"/>
            <a:ext cx="358328" cy="232504"/>
          </a:xfrm>
          <a:prstGeom prst="wedgeRoundRectCallout">
            <a:avLst>
              <a:gd name="adj1" fmla="val -81734"/>
              <a:gd name="adj2" fmla="val 5183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物件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071657C-F7EB-46BA-9527-3963F0538B0C}"/>
              </a:ext>
            </a:extLst>
          </p:cNvPr>
          <p:cNvSpPr txBox="1"/>
          <p:nvPr/>
        </p:nvSpPr>
        <p:spPr>
          <a:xfrm>
            <a:off x="4692686" y="565675"/>
            <a:ext cx="1087401" cy="215417"/>
          </a:xfrm>
          <a:prstGeom prst="rect">
            <a:avLst/>
          </a:prstGeom>
          <a:noFill/>
        </p:spPr>
        <p:txBody>
          <a:bodyPr vert="horz" wrap="square" lIns="91414" tIns="45707" rIns="91414" bIns="45707" rtlCol="0">
            <a:spAutoFit/>
          </a:bodyPr>
          <a:lstStyle/>
          <a:p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至倶知安駅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D4B9079E-3D26-4BA2-B57A-584B67A9BC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50" y="5323459"/>
            <a:ext cx="1410369" cy="99248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FA4E2A3-4271-4A41-B951-14BBE2408A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8" y="6617930"/>
            <a:ext cx="1132077" cy="5181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277</Words>
  <Application>Microsoft Office PowerPoint</Application>
  <PresentationFormat>ユーザー設定</PresentationFormat>
  <Paragraphs>65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HG丸ｺﾞｼｯｸM-PRO</vt:lpstr>
      <vt:lpstr>ＭＳ Ｐゴシック</vt:lpstr>
      <vt:lpstr>ヒラギノ角ゴ8</vt:lpstr>
      <vt:lpstr>メイリオ</vt:lpstr>
      <vt:lpstr>Arial</vt:lpstr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T.Tamura</dc:creator>
  <cp:lastModifiedBy>ニセコ倶知安支店 ダイニチキャピタル＆ホープ株式会社</cp:lastModifiedBy>
  <cp:revision>2635</cp:revision>
  <cp:lastPrinted>2020-09-16T01:07:43Z</cp:lastPrinted>
  <dcterms:created xsi:type="dcterms:W3CDTF">2009-10-20T08:16:16Z</dcterms:created>
  <dcterms:modified xsi:type="dcterms:W3CDTF">2020-09-16T01:20:01Z</dcterms:modified>
</cp:coreProperties>
</file>